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1" r:id="rId3"/>
    <p:sldId id="257" r:id="rId4"/>
    <p:sldId id="258" r:id="rId5"/>
    <p:sldId id="262" r:id="rId6"/>
    <p:sldId id="259" r:id="rId7"/>
    <p:sldId id="260" r:id="rId8"/>
    <p:sldId id="268" r:id="rId9"/>
    <p:sldId id="263" r:id="rId10"/>
    <p:sldId id="265" r:id="rId11"/>
    <p:sldId id="270" r:id="rId12"/>
    <p:sldId id="264"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6082"/>
    <a:srgbClr val="042433"/>
    <a:srgbClr val="FFED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40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81C0C1-6E29-4B50-9638-A5E19F5A8B16}"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7EFCDE16-9D05-41C4-BD6C-77F07ECD1ACE}">
      <dgm:prSet/>
      <dgm:spPr/>
      <dgm:t>
        <a:bodyPr/>
        <a:lstStyle/>
        <a:p>
          <a:r>
            <a:rPr lang="en-US" dirty="0"/>
            <a:t>Make eye contact</a:t>
          </a:r>
        </a:p>
      </dgm:t>
    </dgm:pt>
    <dgm:pt modelId="{2FA88421-0A48-4E91-A144-5D46B21B2608}" type="parTrans" cxnId="{715B4595-0B36-4027-AB8F-50B5FF663D40}">
      <dgm:prSet/>
      <dgm:spPr/>
      <dgm:t>
        <a:bodyPr/>
        <a:lstStyle/>
        <a:p>
          <a:endParaRPr lang="en-US"/>
        </a:p>
      </dgm:t>
    </dgm:pt>
    <dgm:pt modelId="{3A170086-15A8-4B44-A752-FBA3B14C9C45}" type="sibTrans" cxnId="{715B4595-0B36-4027-AB8F-50B5FF663D40}">
      <dgm:prSet/>
      <dgm:spPr/>
      <dgm:t>
        <a:bodyPr/>
        <a:lstStyle/>
        <a:p>
          <a:endParaRPr lang="en-US"/>
        </a:p>
      </dgm:t>
    </dgm:pt>
    <dgm:pt modelId="{3C0FEC0A-1F50-48B6-BBC2-809FAAB825B4}">
      <dgm:prSet/>
      <dgm:spPr/>
      <dgm:t>
        <a:bodyPr/>
        <a:lstStyle/>
        <a:p>
          <a:r>
            <a:rPr lang="en-US"/>
            <a:t>Watch your hands</a:t>
          </a:r>
        </a:p>
      </dgm:t>
    </dgm:pt>
    <dgm:pt modelId="{65419EF8-F62E-4B07-9047-423741E5F63D}" type="parTrans" cxnId="{578ACB1F-290F-4DF4-8B2A-4429BA430A59}">
      <dgm:prSet/>
      <dgm:spPr/>
      <dgm:t>
        <a:bodyPr/>
        <a:lstStyle/>
        <a:p>
          <a:endParaRPr lang="en-US"/>
        </a:p>
      </dgm:t>
    </dgm:pt>
    <dgm:pt modelId="{EB881B0F-FD21-4C3B-8CD0-D339D41F22C2}" type="sibTrans" cxnId="{578ACB1F-290F-4DF4-8B2A-4429BA430A59}">
      <dgm:prSet/>
      <dgm:spPr/>
      <dgm:t>
        <a:bodyPr/>
        <a:lstStyle/>
        <a:p>
          <a:endParaRPr lang="en-US"/>
        </a:p>
      </dgm:t>
    </dgm:pt>
    <dgm:pt modelId="{70ED35B1-05F9-413C-9060-A6B38DABC8EA}">
      <dgm:prSet/>
      <dgm:spPr/>
      <dgm:t>
        <a:bodyPr/>
        <a:lstStyle/>
        <a:p>
          <a:r>
            <a:rPr lang="en-US"/>
            <a:t>Formal, but not too formal</a:t>
          </a:r>
        </a:p>
      </dgm:t>
    </dgm:pt>
    <dgm:pt modelId="{30FDB42A-0474-4E4B-9BB4-B48048C58468}" type="parTrans" cxnId="{1CC2FDD2-CCF6-4C21-8266-7AA9734FF275}">
      <dgm:prSet/>
      <dgm:spPr/>
      <dgm:t>
        <a:bodyPr/>
        <a:lstStyle/>
        <a:p>
          <a:endParaRPr lang="en-US"/>
        </a:p>
      </dgm:t>
    </dgm:pt>
    <dgm:pt modelId="{D8BFED8F-6BF5-4F70-8C4F-98755851C391}" type="sibTrans" cxnId="{1CC2FDD2-CCF6-4C21-8266-7AA9734FF275}">
      <dgm:prSet/>
      <dgm:spPr/>
      <dgm:t>
        <a:bodyPr/>
        <a:lstStyle/>
        <a:p>
          <a:endParaRPr lang="en-US"/>
        </a:p>
      </dgm:t>
    </dgm:pt>
    <dgm:pt modelId="{AD416EC1-2579-40B3-B0ED-49024DB95224}">
      <dgm:prSet/>
      <dgm:spPr/>
      <dgm:t>
        <a:bodyPr/>
        <a:lstStyle/>
        <a:p>
          <a:r>
            <a:rPr lang="en-US"/>
            <a:t>Do not read slides or scripts</a:t>
          </a:r>
        </a:p>
      </dgm:t>
    </dgm:pt>
    <dgm:pt modelId="{2216E64B-6662-4D8A-9809-6C954CB3F195}" type="parTrans" cxnId="{9C1CFF88-717A-4CAD-B967-873D6BA3B27E}">
      <dgm:prSet/>
      <dgm:spPr/>
      <dgm:t>
        <a:bodyPr/>
        <a:lstStyle/>
        <a:p>
          <a:endParaRPr lang="en-US"/>
        </a:p>
      </dgm:t>
    </dgm:pt>
    <dgm:pt modelId="{89FEF9AF-6DDE-4D72-AD70-FE665E52196B}" type="sibTrans" cxnId="{9C1CFF88-717A-4CAD-B967-873D6BA3B27E}">
      <dgm:prSet/>
      <dgm:spPr/>
      <dgm:t>
        <a:bodyPr/>
        <a:lstStyle/>
        <a:p>
          <a:endParaRPr lang="en-US"/>
        </a:p>
      </dgm:t>
    </dgm:pt>
    <dgm:pt modelId="{CC840BD1-6E85-4F1E-9378-E09256D059BD}">
      <dgm:prSet/>
      <dgm:spPr/>
      <dgm:t>
        <a:bodyPr/>
        <a:lstStyle/>
        <a:p>
          <a:r>
            <a:rPr lang="en-US" dirty="0"/>
            <a:t>Know your audience and tailor to them  (Read the Room)</a:t>
          </a:r>
        </a:p>
      </dgm:t>
    </dgm:pt>
    <dgm:pt modelId="{714E2BBA-7310-497F-8428-3DA14D6E5E08}" type="parTrans" cxnId="{B78C87B6-9D4C-42EC-B04B-F859D4E6FDFD}">
      <dgm:prSet/>
      <dgm:spPr/>
      <dgm:t>
        <a:bodyPr/>
        <a:lstStyle/>
        <a:p>
          <a:endParaRPr lang="en-US"/>
        </a:p>
      </dgm:t>
    </dgm:pt>
    <dgm:pt modelId="{668823D1-C426-4D73-B997-F109B835894B}" type="sibTrans" cxnId="{B78C87B6-9D4C-42EC-B04B-F859D4E6FDFD}">
      <dgm:prSet/>
      <dgm:spPr/>
      <dgm:t>
        <a:bodyPr/>
        <a:lstStyle/>
        <a:p>
          <a:endParaRPr lang="en-US"/>
        </a:p>
      </dgm:t>
    </dgm:pt>
    <dgm:pt modelId="{396C2915-2BA3-4819-9086-3BD8DE5A71A0}">
      <dgm:prSet/>
      <dgm:spPr/>
      <dgm:t>
        <a:bodyPr/>
        <a:lstStyle/>
        <a:p>
          <a:r>
            <a:rPr lang="en-US" dirty="0"/>
            <a:t>Walk or deep breathing for nerves</a:t>
          </a:r>
        </a:p>
      </dgm:t>
    </dgm:pt>
    <dgm:pt modelId="{58735C0F-E330-4348-B9D9-8C0BB83F3BC1}" type="parTrans" cxnId="{8FE256AE-FCBD-4B41-B11B-142E6E2E8ECE}">
      <dgm:prSet/>
      <dgm:spPr/>
      <dgm:t>
        <a:bodyPr/>
        <a:lstStyle/>
        <a:p>
          <a:endParaRPr lang="en-US"/>
        </a:p>
      </dgm:t>
    </dgm:pt>
    <dgm:pt modelId="{A1D16919-A66C-4702-9484-E5D61518353D}" type="sibTrans" cxnId="{8FE256AE-FCBD-4B41-B11B-142E6E2E8ECE}">
      <dgm:prSet/>
      <dgm:spPr/>
      <dgm:t>
        <a:bodyPr/>
        <a:lstStyle/>
        <a:p>
          <a:endParaRPr lang="en-US"/>
        </a:p>
      </dgm:t>
    </dgm:pt>
    <dgm:pt modelId="{C1F758F2-565E-46F2-BAB0-36838E5092F8}">
      <dgm:prSet/>
      <dgm:spPr/>
      <dgm:t>
        <a:bodyPr/>
        <a:lstStyle/>
        <a:p>
          <a:r>
            <a:rPr lang="en-US" dirty="0"/>
            <a:t>Stick to your analytic message</a:t>
          </a:r>
        </a:p>
      </dgm:t>
    </dgm:pt>
    <dgm:pt modelId="{E02B605A-EFD7-42A0-BD13-F3A7E19124C0}" type="parTrans" cxnId="{969ECFD1-D0C9-4436-A550-1FF65F08111C}">
      <dgm:prSet/>
      <dgm:spPr/>
      <dgm:t>
        <a:bodyPr/>
        <a:lstStyle/>
        <a:p>
          <a:endParaRPr lang="en-US"/>
        </a:p>
      </dgm:t>
    </dgm:pt>
    <dgm:pt modelId="{B9359D7E-71FF-4942-94DB-1B7FF7FCE26A}" type="sibTrans" cxnId="{969ECFD1-D0C9-4436-A550-1FF65F08111C}">
      <dgm:prSet/>
      <dgm:spPr/>
      <dgm:t>
        <a:bodyPr/>
        <a:lstStyle/>
        <a:p>
          <a:endParaRPr lang="en-US"/>
        </a:p>
      </dgm:t>
    </dgm:pt>
    <dgm:pt modelId="{5DB341F6-52AC-47E9-8661-AC069A246E60}">
      <dgm:prSet/>
      <dgm:spPr/>
      <dgm:t>
        <a:bodyPr/>
        <a:lstStyle/>
        <a:p>
          <a:r>
            <a:rPr lang="en-US"/>
            <a:t>Be prepared for questions</a:t>
          </a:r>
        </a:p>
      </dgm:t>
    </dgm:pt>
    <dgm:pt modelId="{9FACD154-A418-40BD-97AB-84350E581426}" type="parTrans" cxnId="{E3F75B37-21C4-43F0-A07B-0EA4481B1403}">
      <dgm:prSet/>
      <dgm:spPr/>
      <dgm:t>
        <a:bodyPr/>
        <a:lstStyle/>
        <a:p>
          <a:endParaRPr lang="en-US"/>
        </a:p>
      </dgm:t>
    </dgm:pt>
    <dgm:pt modelId="{56771180-D870-4A37-B5B9-71660606E6C4}" type="sibTrans" cxnId="{E3F75B37-21C4-43F0-A07B-0EA4481B1403}">
      <dgm:prSet/>
      <dgm:spPr/>
      <dgm:t>
        <a:bodyPr/>
        <a:lstStyle/>
        <a:p>
          <a:endParaRPr lang="en-US"/>
        </a:p>
      </dgm:t>
    </dgm:pt>
    <dgm:pt modelId="{0B6F680B-FD5F-4364-8B2B-417E79C334C9}">
      <dgm:prSet/>
      <dgm:spPr/>
      <dgm:t>
        <a:bodyPr/>
        <a:lstStyle/>
        <a:p>
          <a:r>
            <a:rPr lang="en-US"/>
            <a:t>Be prepared to take questions away with you</a:t>
          </a:r>
        </a:p>
      </dgm:t>
    </dgm:pt>
    <dgm:pt modelId="{64923E5D-0044-4D12-8AEE-8FD960A9E11E}" type="parTrans" cxnId="{2ADCA468-163C-4C02-8C21-CE5A909A52B9}">
      <dgm:prSet/>
      <dgm:spPr/>
      <dgm:t>
        <a:bodyPr/>
        <a:lstStyle/>
        <a:p>
          <a:endParaRPr lang="en-US"/>
        </a:p>
      </dgm:t>
    </dgm:pt>
    <dgm:pt modelId="{D55CDA57-33D7-45A8-A39D-C177E8135120}" type="sibTrans" cxnId="{2ADCA468-163C-4C02-8C21-CE5A909A52B9}">
      <dgm:prSet/>
      <dgm:spPr/>
      <dgm:t>
        <a:bodyPr/>
        <a:lstStyle/>
        <a:p>
          <a:endParaRPr lang="en-US"/>
        </a:p>
      </dgm:t>
    </dgm:pt>
    <dgm:pt modelId="{9E6FE22E-1B6D-48AF-81C4-40851B87147B}" type="pres">
      <dgm:prSet presAssocID="{7D81C0C1-6E29-4B50-9638-A5E19F5A8B16}" presName="diagram" presStyleCnt="0">
        <dgm:presLayoutVars>
          <dgm:dir/>
          <dgm:resizeHandles val="exact"/>
        </dgm:presLayoutVars>
      </dgm:prSet>
      <dgm:spPr/>
    </dgm:pt>
    <dgm:pt modelId="{DA2F08FD-56CF-424F-B9AC-9A24FD4D64DE}" type="pres">
      <dgm:prSet presAssocID="{396C2915-2BA3-4819-9086-3BD8DE5A71A0}" presName="node" presStyleLbl="node1" presStyleIdx="0" presStyleCnt="9">
        <dgm:presLayoutVars>
          <dgm:bulletEnabled val="1"/>
        </dgm:presLayoutVars>
      </dgm:prSet>
      <dgm:spPr/>
    </dgm:pt>
    <dgm:pt modelId="{487BC699-55BC-439F-AE21-67208BB508C3}" type="pres">
      <dgm:prSet presAssocID="{A1D16919-A66C-4702-9484-E5D61518353D}" presName="sibTrans" presStyleCnt="0"/>
      <dgm:spPr/>
    </dgm:pt>
    <dgm:pt modelId="{920854D6-2E4A-4D45-9565-1F2FBFE00D0C}" type="pres">
      <dgm:prSet presAssocID="{7EFCDE16-9D05-41C4-BD6C-77F07ECD1ACE}" presName="node" presStyleLbl="node1" presStyleIdx="1" presStyleCnt="9">
        <dgm:presLayoutVars>
          <dgm:bulletEnabled val="1"/>
        </dgm:presLayoutVars>
      </dgm:prSet>
      <dgm:spPr/>
    </dgm:pt>
    <dgm:pt modelId="{5383C988-89F8-4489-840F-B47ECF87C212}" type="pres">
      <dgm:prSet presAssocID="{3A170086-15A8-4B44-A752-FBA3B14C9C45}" presName="sibTrans" presStyleCnt="0"/>
      <dgm:spPr/>
    </dgm:pt>
    <dgm:pt modelId="{54D37B7F-59FB-490A-9DA5-5E8866662A84}" type="pres">
      <dgm:prSet presAssocID="{3C0FEC0A-1F50-48B6-BBC2-809FAAB825B4}" presName="node" presStyleLbl="node1" presStyleIdx="2" presStyleCnt="9">
        <dgm:presLayoutVars>
          <dgm:bulletEnabled val="1"/>
        </dgm:presLayoutVars>
      </dgm:prSet>
      <dgm:spPr/>
    </dgm:pt>
    <dgm:pt modelId="{662BDDCA-30D2-4D6E-8191-A38142309129}" type="pres">
      <dgm:prSet presAssocID="{EB881B0F-FD21-4C3B-8CD0-D339D41F22C2}" presName="sibTrans" presStyleCnt="0"/>
      <dgm:spPr/>
    </dgm:pt>
    <dgm:pt modelId="{C3F01BE0-77F2-4652-ACC8-813527B704E6}" type="pres">
      <dgm:prSet presAssocID="{AD416EC1-2579-40B3-B0ED-49024DB95224}" presName="node" presStyleLbl="node1" presStyleIdx="3" presStyleCnt="9">
        <dgm:presLayoutVars>
          <dgm:bulletEnabled val="1"/>
        </dgm:presLayoutVars>
      </dgm:prSet>
      <dgm:spPr/>
    </dgm:pt>
    <dgm:pt modelId="{2DBD9F6D-87CC-4DA0-AE98-821F344A4BAD}" type="pres">
      <dgm:prSet presAssocID="{89FEF9AF-6DDE-4D72-AD70-FE665E52196B}" presName="sibTrans" presStyleCnt="0"/>
      <dgm:spPr/>
    </dgm:pt>
    <dgm:pt modelId="{91F8A81C-3418-4187-8F64-0ADB2EA9C59D}" type="pres">
      <dgm:prSet presAssocID="{70ED35B1-05F9-413C-9060-A6B38DABC8EA}" presName="node" presStyleLbl="node1" presStyleIdx="4" presStyleCnt="9">
        <dgm:presLayoutVars>
          <dgm:bulletEnabled val="1"/>
        </dgm:presLayoutVars>
      </dgm:prSet>
      <dgm:spPr/>
    </dgm:pt>
    <dgm:pt modelId="{1FC98206-0D28-4EF0-AC13-F78D8E8CB2BA}" type="pres">
      <dgm:prSet presAssocID="{D8BFED8F-6BF5-4F70-8C4F-98755851C391}" presName="sibTrans" presStyleCnt="0"/>
      <dgm:spPr/>
    </dgm:pt>
    <dgm:pt modelId="{AB454C77-5372-4E42-8C73-18372FE5999C}" type="pres">
      <dgm:prSet presAssocID="{CC840BD1-6E85-4F1E-9378-E09256D059BD}" presName="node" presStyleLbl="node1" presStyleIdx="5" presStyleCnt="9">
        <dgm:presLayoutVars>
          <dgm:bulletEnabled val="1"/>
        </dgm:presLayoutVars>
      </dgm:prSet>
      <dgm:spPr/>
    </dgm:pt>
    <dgm:pt modelId="{C2F84968-7594-4C2F-B458-153535D29742}" type="pres">
      <dgm:prSet presAssocID="{668823D1-C426-4D73-B997-F109B835894B}" presName="sibTrans" presStyleCnt="0"/>
      <dgm:spPr/>
    </dgm:pt>
    <dgm:pt modelId="{2CC6267B-3EA8-4EE7-8D20-A2C7D628D0D1}" type="pres">
      <dgm:prSet presAssocID="{C1F758F2-565E-46F2-BAB0-36838E5092F8}" presName="node" presStyleLbl="node1" presStyleIdx="6" presStyleCnt="9">
        <dgm:presLayoutVars>
          <dgm:bulletEnabled val="1"/>
        </dgm:presLayoutVars>
      </dgm:prSet>
      <dgm:spPr/>
    </dgm:pt>
    <dgm:pt modelId="{49073185-C87A-463F-8201-C68CB22D6962}" type="pres">
      <dgm:prSet presAssocID="{B9359D7E-71FF-4942-94DB-1B7FF7FCE26A}" presName="sibTrans" presStyleCnt="0"/>
      <dgm:spPr/>
    </dgm:pt>
    <dgm:pt modelId="{A3D90A06-1649-469B-9F58-5143D353C87F}" type="pres">
      <dgm:prSet presAssocID="{5DB341F6-52AC-47E9-8661-AC069A246E60}" presName="node" presStyleLbl="node1" presStyleIdx="7" presStyleCnt="9">
        <dgm:presLayoutVars>
          <dgm:bulletEnabled val="1"/>
        </dgm:presLayoutVars>
      </dgm:prSet>
      <dgm:spPr/>
    </dgm:pt>
    <dgm:pt modelId="{0DF97E2B-7577-4608-A95E-337BA3B958EA}" type="pres">
      <dgm:prSet presAssocID="{56771180-D870-4A37-B5B9-71660606E6C4}" presName="sibTrans" presStyleCnt="0"/>
      <dgm:spPr/>
    </dgm:pt>
    <dgm:pt modelId="{EAC436EF-9FCF-402B-993C-0767B90C5253}" type="pres">
      <dgm:prSet presAssocID="{0B6F680B-FD5F-4364-8B2B-417E79C334C9}" presName="node" presStyleLbl="node1" presStyleIdx="8" presStyleCnt="9">
        <dgm:presLayoutVars>
          <dgm:bulletEnabled val="1"/>
        </dgm:presLayoutVars>
      </dgm:prSet>
      <dgm:spPr/>
    </dgm:pt>
  </dgm:ptLst>
  <dgm:cxnLst>
    <dgm:cxn modelId="{2F5F060C-C8BA-4D6D-AA7A-F25893ADF119}" type="presOf" srcId="{AD416EC1-2579-40B3-B0ED-49024DB95224}" destId="{C3F01BE0-77F2-4652-ACC8-813527B704E6}" srcOrd="0" destOrd="0" presId="urn:microsoft.com/office/officeart/2005/8/layout/default"/>
    <dgm:cxn modelId="{D4B5CF0C-148E-4A26-996E-BF3C1439878B}" type="presOf" srcId="{7D81C0C1-6E29-4B50-9638-A5E19F5A8B16}" destId="{9E6FE22E-1B6D-48AF-81C4-40851B87147B}" srcOrd="0" destOrd="0" presId="urn:microsoft.com/office/officeart/2005/8/layout/default"/>
    <dgm:cxn modelId="{3ABADC15-191A-42F3-8BD4-ADB0CE13E3CA}" type="presOf" srcId="{7EFCDE16-9D05-41C4-BD6C-77F07ECD1ACE}" destId="{920854D6-2E4A-4D45-9565-1F2FBFE00D0C}" srcOrd="0" destOrd="0" presId="urn:microsoft.com/office/officeart/2005/8/layout/default"/>
    <dgm:cxn modelId="{578ACB1F-290F-4DF4-8B2A-4429BA430A59}" srcId="{7D81C0C1-6E29-4B50-9638-A5E19F5A8B16}" destId="{3C0FEC0A-1F50-48B6-BBC2-809FAAB825B4}" srcOrd="2" destOrd="0" parTransId="{65419EF8-F62E-4B07-9047-423741E5F63D}" sibTransId="{EB881B0F-FD21-4C3B-8CD0-D339D41F22C2}"/>
    <dgm:cxn modelId="{E3F75B37-21C4-43F0-A07B-0EA4481B1403}" srcId="{7D81C0C1-6E29-4B50-9638-A5E19F5A8B16}" destId="{5DB341F6-52AC-47E9-8661-AC069A246E60}" srcOrd="7" destOrd="0" parTransId="{9FACD154-A418-40BD-97AB-84350E581426}" sibTransId="{56771180-D870-4A37-B5B9-71660606E6C4}"/>
    <dgm:cxn modelId="{2ADCA468-163C-4C02-8C21-CE5A909A52B9}" srcId="{7D81C0C1-6E29-4B50-9638-A5E19F5A8B16}" destId="{0B6F680B-FD5F-4364-8B2B-417E79C334C9}" srcOrd="8" destOrd="0" parTransId="{64923E5D-0044-4D12-8AEE-8FD960A9E11E}" sibTransId="{D55CDA57-33D7-45A8-A39D-C177E8135120}"/>
    <dgm:cxn modelId="{4DFFBB48-0DCC-497D-ABC7-3B7BE816ED7F}" type="presOf" srcId="{3C0FEC0A-1F50-48B6-BBC2-809FAAB825B4}" destId="{54D37B7F-59FB-490A-9DA5-5E8866662A84}" srcOrd="0" destOrd="0" presId="urn:microsoft.com/office/officeart/2005/8/layout/default"/>
    <dgm:cxn modelId="{9C1CFF88-717A-4CAD-B967-873D6BA3B27E}" srcId="{7D81C0C1-6E29-4B50-9638-A5E19F5A8B16}" destId="{AD416EC1-2579-40B3-B0ED-49024DB95224}" srcOrd="3" destOrd="0" parTransId="{2216E64B-6662-4D8A-9809-6C954CB3F195}" sibTransId="{89FEF9AF-6DDE-4D72-AD70-FE665E52196B}"/>
    <dgm:cxn modelId="{715B4595-0B36-4027-AB8F-50B5FF663D40}" srcId="{7D81C0C1-6E29-4B50-9638-A5E19F5A8B16}" destId="{7EFCDE16-9D05-41C4-BD6C-77F07ECD1ACE}" srcOrd="1" destOrd="0" parTransId="{2FA88421-0A48-4E91-A144-5D46B21B2608}" sibTransId="{3A170086-15A8-4B44-A752-FBA3B14C9C45}"/>
    <dgm:cxn modelId="{C2ECCD95-C738-45A1-9753-9390CA7C5630}" type="presOf" srcId="{0B6F680B-FD5F-4364-8B2B-417E79C334C9}" destId="{EAC436EF-9FCF-402B-993C-0767B90C5253}" srcOrd="0" destOrd="0" presId="urn:microsoft.com/office/officeart/2005/8/layout/default"/>
    <dgm:cxn modelId="{5D7FE59D-5ECB-4BC4-8DDC-E0C220C77DCB}" type="presOf" srcId="{C1F758F2-565E-46F2-BAB0-36838E5092F8}" destId="{2CC6267B-3EA8-4EE7-8D20-A2C7D628D0D1}" srcOrd="0" destOrd="0" presId="urn:microsoft.com/office/officeart/2005/8/layout/default"/>
    <dgm:cxn modelId="{EC6E54A2-A698-4487-9458-A8AB105804C9}" type="presOf" srcId="{CC840BD1-6E85-4F1E-9378-E09256D059BD}" destId="{AB454C77-5372-4E42-8C73-18372FE5999C}" srcOrd="0" destOrd="0" presId="urn:microsoft.com/office/officeart/2005/8/layout/default"/>
    <dgm:cxn modelId="{8FE256AE-FCBD-4B41-B11B-142E6E2E8ECE}" srcId="{7D81C0C1-6E29-4B50-9638-A5E19F5A8B16}" destId="{396C2915-2BA3-4819-9086-3BD8DE5A71A0}" srcOrd="0" destOrd="0" parTransId="{58735C0F-E330-4348-B9D9-8C0BB83F3BC1}" sibTransId="{A1D16919-A66C-4702-9484-E5D61518353D}"/>
    <dgm:cxn modelId="{B78C87B6-9D4C-42EC-B04B-F859D4E6FDFD}" srcId="{7D81C0C1-6E29-4B50-9638-A5E19F5A8B16}" destId="{CC840BD1-6E85-4F1E-9378-E09256D059BD}" srcOrd="5" destOrd="0" parTransId="{714E2BBA-7310-497F-8428-3DA14D6E5E08}" sibTransId="{668823D1-C426-4D73-B997-F109B835894B}"/>
    <dgm:cxn modelId="{DB8530D1-5962-476F-973C-97148DE5DADB}" type="presOf" srcId="{396C2915-2BA3-4819-9086-3BD8DE5A71A0}" destId="{DA2F08FD-56CF-424F-B9AC-9A24FD4D64DE}" srcOrd="0" destOrd="0" presId="urn:microsoft.com/office/officeart/2005/8/layout/default"/>
    <dgm:cxn modelId="{969ECFD1-D0C9-4436-A550-1FF65F08111C}" srcId="{7D81C0C1-6E29-4B50-9638-A5E19F5A8B16}" destId="{C1F758F2-565E-46F2-BAB0-36838E5092F8}" srcOrd="6" destOrd="0" parTransId="{E02B605A-EFD7-42A0-BD13-F3A7E19124C0}" sibTransId="{B9359D7E-71FF-4942-94DB-1B7FF7FCE26A}"/>
    <dgm:cxn modelId="{1CC2FDD2-CCF6-4C21-8266-7AA9734FF275}" srcId="{7D81C0C1-6E29-4B50-9638-A5E19F5A8B16}" destId="{70ED35B1-05F9-413C-9060-A6B38DABC8EA}" srcOrd="4" destOrd="0" parTransId="{30FDB42A-0474-4E4B-9BB4-B48048C58468}" sibTransId="{D8BFED8F-6BF5-4F70-8C4F-98755851C391}"/>
    <dgm:cxn modelId="{966FA7DA-D79D-4A6C-9F36-A40AE92FD246}" type="presOf" srcId="{70ED35B1-05F9-413C-9060-A6B38DABC8EA}" destId="{91F8A81C-3418-4187-8F64-0ADB2EA9C59D}" srcOrd="0" destOrd="0" presId="urn:microsoft.com/office/officeart/2005/8/layout/default"/>
    <dgm:cxn modelId="{C15277DB-3D4A-4A9F-8A6C-6B9C2150996C}" type="presOf" srcId="{5DB341F6-52AC-47E9-8661-AC069A246E60}" destId="{A3D90A06-1649-469B-9F58-5143D353C87F}" srcOrd="0" destOrd="0" presId="urn:microsoft.com/office/officeart/2005/8/layout/default"/>
    <dgm:cxn modelId="{2014287E-6150-49B4-9EFB-7AC9851586E2}" type="presParOf" srcId="{9E6FE22E-1B6D-48AF-81C4-40851B87147B}" destId="{DA2F08FD-56CF-424F-B9AC-9A24FD4D64DE}" srcOrd="0" destOrd="0" presId="urn:microsoft.com/office/officeart/2005/8/layout/default"/>
    <dgm:cxn modelId="{D16F4B1D-B7DE-447E-B87E-5DB105FAEBE2}" type="presParOf" srcId="{9E6FE22E-1B6D-48AF-81C4-40851B87147B}" destId="{487BC699-55BC-439F-AE21-67208BB508C3}" srcOrd="1" destOrd="0" presId="urn:microsoft.com/office/officeart/2005/8/layout/default"/>
    <dgm:cxn modelId="{9FA5A681-3EC4-44B8-9278-FAFD9A8EF733}" type="presParOf" srcId="{9E6FE22E-1B6D-48AF-81C4-40851B87147B}" destId="{920854D6-2E4A-4D45-9565-1F2FBFE00D0C}" srcOrd="2" destOrd="0" presId="urn:microsoft.com/office/officeart/2005/8/layout/default"/>
    <dgm:cxn modelId="{206A8E87-9EC6-4D7F-85CA-937425A47475}" type="presParOf" srcId="{9E6FE22E-1B6D-48AF-81C4-40851B87147B}" destId="{5383C988-89F8-4489-840F-B47ECF87C212}" srcOrd="3" destOrd="0" presId="urn:microsoft.com/office/officeart/2005/8/layout/default"/>
    <dgm:cxn modelId="{3FE5EBE2-6948-47D5-A43E-53E08F1F0525}" type="presParOf" srcId="{9E6FE22E-1B6D-48AF-81C4-40851B87147B}" destId="{54D37B7F-59FB-490A-9DA5-5E8866662A84}" srcOrd="4" destOrd="0" presId="urn:microsoft.com/office/officeart/2005/8/layout/default"/>
    <dgm:cxn modelId="{2EAED746-A7EF-4880-A514-3A21DD49A4A6}" type="presParOf" srcId="{9E6FE22E-1B6D-48AF-81C4-40851B87147B}" destId="{662BDDCA-30D2-4D6E-8191-A38142309129}" srcOrd="5" destOrd="0" presId="urn:microsoft.com/office/officeart/2005/8/layout/default"/>
    <dgm:cxn modelId="{D58FF000-7405-40E4-9E8B-9368DDDBCF0C}" type="presParOf" srcId="{9E6FE22E-1B6D-48AF-81C4-40851B87147B}" destId="{C3F01BE0-77F2-4652-ACC8-813527B704E6}" srcOrd="6" destOrd="0" presId="urn:microsoft.com/office/officeart/2005/8/layout/default"/>
    <dgm:cxn modelId="{690D16B7-991C-4323-8E8C-78584BF0A433}" type="presParOf" srcId="{9E6FE22E-1B6D-48AF-81C4-40851B87147B}" destId="{2DBD9F6D-87CC-4DA0-AE98-821F344A4BAD}" srcOrd="7" destOrd="0" presId="urn:microsoft.com/office/officeart/2005/8/layout/default"/>
    <dgm:cxn modelId="{086275C6-CE96-437B-8F65-302D4BC2CF31}" type="presParOf" srcId="{9E6FE22E-1B6D-48AF-81C4-40851B87147B}" destId="{91F8A81C-3418-4187-8F64-0ADB2EA9C59D}" srcOrd="8" destOrd="0" presId="urn:microsoft.com/office/officeart/2005/8/layout/default"/>
    <dgm:cxn modelId="{3FC11232-55C1-439B-BC47-40E600663454}" type="presParOf" srcId="{9E6FE22E-1B6D-48AF-81C4-40851B87147B}" destId="{1FC98206-0D28-4EF0-AC13-F78D8E8CB2BA}" srcOrd="9" destOrd="0" presId="urn:microsoft.com/office/officeart/2005/8/layout/default"/>
    <dgm:cxn modelId="{4CE93863-C8E6-41CF-8E2A-6D11A85AC6E5}" type="presParOf" srcId="{9E6FE22E-1B6D-48AF-81C4-40851B87147B}" destId="{AB454C77-5372-4E42-8C73-18372FE5999C}" srcOrd="10" destOrd="0" presId="urn:microsoft.com/office/officeart/2005/8/layout/default"/>
    <dgm:cxn modelId="{DF36559B-001D-495B-9E07-F880A02FADC2}" type="presParOf" srcId="{9E6FE22E-1B6D-48AF-81C4-40851B87147B}" destId="{C2F84968-7594-4C2F-B458-153535D29742}" srcOrd="11" destOrd="0" presId="urn:microsoft.com/office/officeart/2005/8/layout/default"/>
    <dgm:cxn modelId="{EE0D6639-2B91-4811-9F45-BBE76F691701}" type="presParOf" srcId="{9E6FE22E-1B6D-48AF-81C4-40851B87147B}" destId="{2CC6267B-3EA8-4EE7-8D20-A2C7D628D0D1}" srcOrd="12" destOrd="0" presId="urn:microsoft.com/office/officeart/2005/8/layout/default"/>
    <dgm:cxn modelId="{328AB74D-5BCB-4FE5-A81A-ED834F6321DD}" type="presParOf" srcId="{9E6FE22E-1B6D-48AF-81C4-40851B87147B}" destId="{49073185-C87A-463F-8201-C68CB22D6962}" srcOrd="13" destOrd="0" presId="urn:microsoft.com/office/officeart/2005/8/layout/default"/>
    <dgm:cxn modelId="{9F391BBB-9204-4411-A328-54BACBF866D5}" type="presParOf" srcId="{9E6FE22E-1B6D-48AF-81C4-40851B87147B}" destId="{A3D90A06-1649-469B-9F58-5143D353C87F}" srcOrd="14" destOrd="0" presId="urn:microsoft.com/office/officeart/2005/8/layout/default"/>
    <dgm:cxn modelId="{279F4B22-56F4-4CA1-8486-C81C03748145}" type="presParOf" srcId="{9E6FE22E-1B6D-48AF-81C4-40851B87147B}" destId="{0DF97E2B-7577-4608-A95E-337BA3B958EA}" srcOrd="15" destOrd="0" presId="urn:microsoft.com/office/officeart/2005/8/layout/default"/>
    <dgm:cxn modelId="{9BF348D5-834D-411F-9604-99C3422E75DC}" type="presParOf" srcId="{9E6FE22E-1B6D-48AF-81C4-40851B87147B}" destId="{EAC436EF-9FCF-402B-993C-0767B90C5253}"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2F08FD-56CF-424F-B9AC-9A24FD4D64DE}">
      <dsp:nvSpPr>
        <dsp:cNvPr id="0" name=""/>
        <dsp:cNvSpPr/>
      </dsp:nvSpPr>
      <dsp:spPr>
        <a:xfrm>
          <a:off x="582645" y="1178"/>
          <a:ext cx="2174490" cy="1304694"/>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Walk or deep breathing for nerves</a:t>
          </a:r>
        </a:p>
      </dsp:txBody>
      <dsp:txXfrm>
        <a:off x="582645" y="1178"/>
        <a:ext cx="2174490" cy="1304694"/>
      </dsp:txXfrm>
    </dsp:sp>
    <dsp:sp modelId="{920854D6-2E4A-4D45-9565-1F2FBFE00D0C}">
      <dsp:nvSpPr>
        <dsp:cNvPr id="0" name=""/>
        <dsp:cNvSpPr/>
      </dsp:nvSpPr>
      <dsp:spPr>
        <a:xfrm>
          <a:off x="2974584" y="1178"/>
          <a:ext cx="2174490" cy="1304694"/>
        </a:xfrm>
        <a:prstGeom prst="rect">
          <a:avLst/>
        </a:prstGeom>
        <a:solidFill>
          <a:schemeClr val="accent5">
            <a:hueOff val="-1519019"/>
            <a:satOff val="-103"/>
            <a:lumOff val="24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Make eye contact</a:t>
          </a:r>
        </a:p>
      </dsp:txBody>
      <dsp:txXfrm>
        <a:off x="2974584" y="1178"/>
        <a:ext cx="2174490" cy="1304694"/>
      </dsp:txXfrm>
    </dsp:sp>
    <dsp:sp modelId="{54D37B7F-59FB-490A-9DA5-5E8866662A84}">
      <dsp:nvSpPr>
        <dsp:cNvPr id="0" name=""/>
        <dsp:cNvSpPr/>
      </dsp:nvSpPr>
      <dsp:spPr>
        <a:xfrm>
          <a:off x="5366524" y="1178"/>
          <a:ext cx="2174490" cy="1304694"/>
        </a:xfrm>
        <a:prstGeom prst="rect">
          <a:avLst/>
        </a:prstGeom>
        <a:solidFill>
          <a:schemeClr val="accent5">
            <a:hueOff val="-3038037"/>
            <a:satOff val="-207"/>
            <a:lumOff val="4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Watch your hands</a:t>
          </a:r>
        </a:p>
      </dsp:txBody>
      <dsp:txXfrm>
        <a:off x="5366524" y="1178"/>
        <a:ext cx="2174490" cy="1304694"/>
      </dsp:txXfrm>
    </dsp:sp>
    <dsp:sp modelId="{C3F01BE0-77F2-4652-ACC8-813527B704E6}">
      <dsp:nvSpPr>
        <dsp:cNvPr id="0" name=""/>
        <dsp:cNvSpPr/>
      </dsp:nvSpPr>
      <dsp:spPr>
        <a:xfrm>
          <a:off x="7758464" y="1178"/>
          <a:ext cx="2174490" cy="1304694"/>
        </a:xfrm>
        <a:prstGeom prst="rect">
          <a:avLst/>
        </a:prstGeom>
        <a:solidFill>
          <a:schemeClr val="accent5">
            <a:hueOff val="-4557056"/>
            <a:satOff val="-310"/>
            <a:lumOff val="73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Do not read slides or scripts</a:t>
          </a:r>
        </a:p>
      </dsp:txBody>
      <dsp:txXfrm>
        <a:off x="7758464" y="1178"/>
        <a:ext cx="2174490" cy="1304694"/>
      </dsp:txXfrm>
    </dsp:sp>
    <dsp:sp modelId="{91F8A81C-3418-4187-8F64-0ADB2EA9C59D}">
      <dsp:nvSpPr>
        <dsp:cNvPr id="0" name=""/>
        <dsp:cNvSpPr/>
      </dsp:nvSpPr>
      <dsp:spPr>
        <a:xfrm>
          <a:off x="582645" y="1523321"/>
          <a:ext cx="2174490" cy="1304694"/>
        </a:xfrm>
        <a:prstGeom prst="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Formal, but not too formal</a:t>
          </a:r>
        </a:p>
      </dsp:txBody>
      <dsp:txXfrm>
        <a:off x="582645" y="1523321"/>
        <a:ext cx="2174490" cy="1304694"/>
      </dsp:txXfrm>
    </dsp:sp>
    <dsp:sp modelId="{AB454C77-5372-4E42-8C73-18372FE5999C}">
      <dsp:nvSpPr>
        <dsp:cNvPr id="0" name=""/>
        <dsp:cNvSpPr/>
      </dsp:nvSpPr>
      <dsp:spPr>
        <a:xfrm>
          <a:off x="2974584" y="1523321"/>
          <a:ext cx="2174490" cy="1304694"/>
        </a:xfrm>
        <a:prstGeom prst="rect">
          <a:avLst/>
        </a:prstGeom>
        <a:solidFill>
          <a:schemeClr val="accent5">
            <a:hueOff val="-7595094"/>
            <a:satOff val="-516"/>
            <a:lumOff val="122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Know your audience and tailor to them  (Read the Room)</a:t>
          </a:r>
        </a:p>
      </dsp:txBody>
      <dsp:txXfrm>
        <a:off x="2974584" y="1523321"/>
        <a:ext cx="2174490" cy="1304694"/>
      </dsp:txXfrm>
    </dsp:sp>
    <dsp:sp modelId="{2CC6267B-3EA8-4EE7-8D20-A2C7D628D0D1}">
      <dsp:nvSpPr>
        <dsp:cNvPr id="0" name=""/>
        <dsp:cNvSpPr/>
      </dsp:nvSpPr>
      <dsp:spPr>
        <a:xfrm>
          <a:off x="5366524" y="1523321"/>
          <a:ext cx="2174490" cy="1304694"/>
        </a:xfrm>
        <a:prstGeom prst="rect">
          <a:avLst/>
        </a:prstGeom>
        <a:solidFill>
          <a:schemeClr val="accent5">
            <a:hueOff val="-9114112"/>
            <a:satOff val="-620"/>
            <a:lumOff val="147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Stick to your analytic message</a:t>
          </a:r>
        </a:p>
      </dsp:txBody>
      <dsp:txXfrm>
        <a:off x="5366524" y="1523321"/>
        <a:ext cx="2174490" cy="1304694"/>
      </dsp:txXfrm>
    </dsp:sp>
    <dsp:sp modelId="{A3D90A06-1649-469B-9F58-5143D353C87F}">
      <dsp:nvSpPr>
        <dsp:cNvPr id="0" name=""/>
        <dsp:cNvSpPr/>
      </dsp:nvSpPr>
      <dsp:spPr>
        <a:xfrm>
          <a:off x="7758464" y="1523321"/>
          <a:ext cx="2174490" cy="1304694"/>
        </a:xfrm>
        <a:prstGeom prst="rect">
          <a:avLst/>
        </a:prstGeom>
        <a:solidFill>
          <a:schemeClr val="accent5">
            <a:hueOff val="-10633130"/>
            <a:satOff val="-723"/>
            <a:lumOff val="171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Be prepared for questions</a:t>
          </a:r>
        </a:p>
      </dsp:txBody>
      <dsp:txXfrm>
        <a:off x="7758464" y="1523321"/>
        <a:ext cx="2174490" cy="1304694"/>
      </dsp:txXfrm>
    </dsp:sp>
    <dsp:sp modelId="{EAC436EF-9FCF-402B-993C-0767B90C5253}">
      <dsp:nvSpPr>
        <dsp:cNvPr id="0" name=""/>
        <dsp:cNvSpPr/>
      </dsp:nvSpPr>
      <dsp:spPr>
        <a:xfrm>
          <a:off x="4170554" y="3045465"/>
          <a:ext cx="2174490" cy="1304694"/>
        </a:xfrm>
        <a:prstGeom prst="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Be prepared to take questions away with you</a:t>
          </a:r>
        </a:p>
      </dsp:txBody>
      <dsp:txXfrm>
        <a:off x="4170554" y="3045465"/>
        <a:ext cx="2174490" cy="130469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1E4DF5-0897-4D98-B277-0E611A5DB0B0}" type="datetimeFigureOut">
              <a:rPr lang="en-US" smtClean="0"/>
              <a:t>9/3/2025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0D17A5-FEAA-4970-9382-26014F970D01}" type="slidenum">
              <a:rPr lang="en-US" smtClean="0"/>
              <a:t>‹#›</a:t>
            </a:fld>
            <a:endParaRPr lang="en-US"/>
          </a:p>
        </p:txBody>
      </p:sp>
    </p:spTree>
    <p:extLst>
      <p:ext uri="{BB962C8B-B14F-4D97-AF65-F5344CB8AC3E}">
        <p14:creationId xmlns:p14="http://schemas.microsoft.com/office/powerpoint/2010/main" val="199057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ommons.wikimedia.org/wiki/File:Soldiers_in_Briefing_at_RSOI_in_Camp_Bastion,_Afghanistan_MOD_45154541.jpg"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0D17A5-FEAA-4970-9382-26014F970D01}" type="slidenum">
              <a:rPr lang="en-US" smtClean="0"/>
              <a:t>7</a:t>
            </a:fld>
            <a:endParaRPr lang="en-US"/>
          </a:p>
        </p:txBody>
      </p:sp>
    </p:spTree>
    <p:extLst>
      <p:ext uri="{BB962C8B-B14F-4D97-AF65-F5344CB8AC3E}">
        <p14:creationId xmlns:p14="http://schemas.microsoft.com/office/powerpoint/2010/main" val="3854579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File:Soldiers in Briefing at RSOI in Camp Bastion, Afghanistan MOD 45154541.jpg - Wikimedia Commons</a:t>
            </a:r>
            <a:endParaRPr lang="en-US" dirty="0"/>
          </a:p>
        </p:txBody>
      </p:sp>
      <p:sp>
        <p:nvSpPr>
          <p:cNvPr id="4" name="Slide Number Placeholder 3"/>
          <p:cNvSpPr>
            <a:spLocks noGrp="1"/>
          </p:cNvSpPr>
          <p:nvPr>
            <p:ph type="sldNum" sz="quarter" idx="5"/>
          </p:nvPr>
        </p:nvSpPr>
        <p:spPr/>
        <p:txBody>
          <a:bodyPr/>
          <a:lstStyle/>
          <a:p>
            <a:fld id="{9B0D17A5-FEAA-4970-9382-26014F970D01}" type="slidenum">
              <a:rPr lang="en-US" smtClean="0"/>
              <a:t>9</a:t>
            </a:fld>
            <a:endParaRPr lang="en-US"/>
          </a:p>
        </p:txBody>
      </p:sp>
    </p:spTree>
    <p:extLst>
      <p:ext uri="{BB962C8B-B14F-4D97-AF65-F5344CB8AC3E}">
        <p14:creationId xmlns:p14="http://schemas.microsoft.com/office/powerpoint/2010/main" val="2247176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10A4F-1829-BA85-AA48-4EE1B08AFF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E3F1BF8-5DED-2CE0-B133-68D95DB247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63AE23-CFD4-62FA-9CBD-4F199C93A717}"/>
              </a:ext>
            </a:extLst>
          </p:cNvPr>
          <p:cNvSpPr>
            <a:spLocks noGrp="1"/>
          </p:cNvSpPr>
          <p:nvPr>
            <p:ph type="dt" sz="half" idx="10"/>
          </p:nvPr>
        </p:nvSpPr>
        <p:spPr/>
        <p:txBody>
          <a:bodyPr/>
          <a:lstStyle/>
          <a:p>
            <a:fld id="{FFCBDD1D-0C49-43E2-A8DC-9DAEBA3A81F8}" type="datetimeFigureOut">
              <a:rPr lang="en-US" smtClean="0"/>
              <a:t>9/3/2025</a:t>
            </a:fld>
            <a:endParaRPr lang="en-US"/>
          </a:p>
        </p:txBody>
      </p:sp>
      <p:sp>
        <p:nvSpPr>
          <p:cNvPr id="5" name="Footer Placeholder 4">
            <a:extLst>
              <a:ext uri="{FF2B5EF4-FFF2-40B4-BE49-F238E27FC236}">
                <a16:creationId xmlns:a16="http://schemas.microsoft.com/office/drawing/2014/main" id="{B2F39D66-8009-354D-1593-42BD8A50F0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B9CC44-8EFC-664A-F96C-17A12B03A806}"/>
              </a:ext>
            </a:extLst>
          </p:cNvPr>
          <p:cNvSpPr>
            <a:spLocks noGrp="1"/>
          </p:cNvSpPr>
          <p:nvPr>
            <p:ph type="sldNum" sz="quarter" idx="12"/>
          </p:nvPr>
        </p:nvSpPr>
        <p:spPr/>
        <p:txBody>
          <a:bodyPr/>
          <a:lstStyle/>
          <a:p>
            <a:fld id="{BF90935E-788B-4D64-BCE7-74E7F027C4B5}" type="slidenum">
              <a:rPr lang="en-US" smtClean="0"/>
              <a:t>‹#›</a:t>
            </a:fld>
            <a:endParaRPr lang="en-US"/>
          </a:p>
        </p:txBody>
      </p:sp>
    </p:spTree>
    <p:extLst>
      <p:ext uri="{BB962C8B-B14F-4D97-AF65-F5344CB8AC3E}">
        <p14:creationId xmlns:p14="http://schemas.microsoft.com/office/powerpoint/2010/main" val="2942841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888DD-E171-0B7E-A364-B767CD09AE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FFA6C2-F5FA-9555-4045-BAD3753312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F4D16B-03EF-DF0E-8114-6A7DE00D40C2}"/>
              </a:ext>
            </a:extLst>
          </p:cNvPr>
          <p:cNvSpPr>
            <a:spLocks noGrp="1"/>
          </p:cNvSpPr>
          <p:nvPr>
            <p:ph type="dt" sz="half" idx="10"/>
          </p:nvPr>
        </p:nvSpPr>
        <p:spPr/>
        <p:txBody>
          <a:bodyPr/>
          <a:lstStyle/>
          <a:p>
            <a:fld id="{FFCBDD1D-0C49-43E2-A8DC-9DAEBA3A81F8}" type="datetimeFigureOut">
              <a:rPr lang="en-US" smtClean="0"/>
              <a:t>9/3/2025</a:t>
            </a:fld>
            <a:endParaRPr lang="en-US"/>
          </a:p>
        </p:txBody>
      </p:sp>
      <p:sp>
        <p:nvSpPr>
          <p:cNvPr id="5" name="Footer Placeholder 4">
            <a:extLst>
              <a:ext uri="{FF2B5EF4-FFF2-40B4-BE49-F238E27FC236}">
                <a16:creationId xmlns:a16="http://schemas.microsoft.com/office/drawing/2014/main" id="{4CB1F45A-E259-8969-2A8C-F4D504C17B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F9B5DB-5CC3-6A2B-1464-09318EC64CBD}"/>
              </a:ext>
            </a:extLst>
          </p:cNvPr>
          <p:cNvSpPr>
            <a:spLocks noGrp="1"/>
          </p:cNvSpPr>
          <p:nvPr>
            <p:ph type="sldNum" sz="quarter" idx="12"/>
          </p:nvPr>
        </p:nvSpPr>
        <p:spPr/>
        <p:txBody>
          <a:bodyPr/>
          <a:lstStyle/>
          <a:p>
            <a:fld id="{BF90935E-788B-4D64-BCE7-74E7F027C4B5}" type="slidenum">
              <a:rPr lang="en-US" smtClean="0"/>
              <a:t>‹#›</a:t>
            </a:fld>
            <a:endParaRPr lang="en-US"/>
          </a:p>
        </p:txBody>
      </p:sp>
    </p:spTree>
    <p:extLst>
      <p:ext uri="{BB962C8B-B14F-4D97-AF65-F5344CB8AC3E}">
        <p14:creationId xmlns:p14="http://schemas.microsoft.com/office/powerpoint/2010/main" val="82209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2A57B-FAEE-28D1-611B-DCD66D8278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629CCD-A01A-F4B2-3E23-98F556FA1FB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57EEF4-0E91-59C1-173B-892CAD791C1D}"/>
              </a:ext>
            </a:extLst>
          </p:cNvPr>
          <p:cNvSpPr>
            <a:spLocks noGrp="1"/>
          </p:cNvSpPr>
          <p:nvPr>
            <p:ph type="dt" sz="half" idx="10"/>
          </p:nvPr>
        </p:nvSpPr>
        <p:spPr/>
        <p:txBody>
          <a:bodyPr/>
          <a:lstStyle/>
          <a:p>
            <a:fld id="{FFCBDD1D-0C49-43E2-A8DC-9DAEBA3A81F8}" type="datetimeFigureOut">
              <a:rPr lang="en-US" smtClean="0"/>
              <a:t>9/3/2025</a:t>
            </a:fld>
            <a:endParaRPr lang="en-US"/>
          </a:p>
        </p:txBody>
      </p:sp>
      <p:sp>
        <p:nvSpPr>
          <p:cNvPr id="5" name="Footer Placeholder 4">
            <a:extLst>
              <a:ext uri="{FF2B5EF4-FFF2-40B4-BE49-F238E27FC236}">
                <a16:creationId xmlns:a16="http://schemas.microsoft.com/office/drawing/2014/main" id="{4DE225B0-ED1B-65C8-6EE4-9C83D9FA50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3DA9F4-B28E-8083-A49D-6873F079AAD6}"/>
              </a:ext>
            </a:extLst>
          </p:cNvPr>
          <p:cNvSpPr>
            <a:spLocks noGrp="1"/>
          </p:cNvSpPr>
          <p:nvPr>
            <p:ph type="sldNum" sz="quarter" idx="12"/>
          </p:nvPr>
        </p:nvSpPr>
        <p:spPr/>
        <p:txBody>
          <a:bodyPr/>
          <a:lstStyle/>
          <a:p>
            <a:fld id="{BF90935E-788B-4D64-BCE7-74E7F027C4B5}" type="slidenum">
              <a:rPr lang="en-US" smtClean="0"/>
              <a:t>‹#›</a:t>
            </a:fld>
            <a:endParaRPr lang="en-US"/>
          </a:p>
        </p:txBody>
      </p:sp>
    </p:spTree>
    <p:extLst>
      <p:ext uri="{BB962C8B-B14F-4D97-AF65-F5344CB8AC3E}">
        <p14:creationId xmlns:p14="http://schemas.microsoft.com/office/powerpoint/2010/main" val="1240910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0B908-271A-2435-0CD3-5FD978C839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221DCE-2D27-5826-17E4-651E4903BF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1C6C16-D0D7-8D0A-F232-5FF082452A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0D6E68-3F13-29A3-41A0-79B7B751E73B}"/>
              </a:ext>
            </a:extLst>
          </p:cNvPr>
          <p:cNvSpPr>
            <a:spLocks noGrp="1"/>
          </p:cNvSpPr>
          <p:nvPr>
            <p:ph type="dt" sz="half" idx="10"/>
          </p:nvPr>
        </p:nvSpPr>
        <p:spPr/>
        <p:txBody>
          <a:bodyPr/>
          <a:lstStyle/>
          <a:p>
            <a:fld id="{FFCBDD1D-0C49-43E2-A8DC-9DAEBA3A81F8}" type="datetimeFigureOut">
              <a:rPr lang="en-US" smtClean="0"/>
              <a:t>9/3/2025</a:t>
            </a:fld>
            <a:endParaRPr lang="en-US"/>
          </a:p>
        </p:txBody>
      </p:sp>
      <p:sp>
        <p:nvSpPr>
          <p:cNvPr id="6" name="Footer Placeholder 5">
            <a:extLst>
              <a:ext uri="{FF2B5EF4-FFF2-40B4-BE49-F238E27FC236}">
                <a16:creationId xmlns:a16="http://schemas.microsoft.com/office/drawing/2014/main" id="{B2643F71-F304-3923-0549-73138C9B63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EF618E-A4BB-417B-B286-C5A835686E7B}"/>
              </a:ext>
            </a:extLst>
          </p:cNvPr>
          <p:cNvSpPr>
            <a:spLocks noGrp="1"/>
          </p:cNvSpPr>
          <p:nvPr>
            <p:ph type="sldNum" sz="quarter" idx="12"/>
          </p:nvPr>
        </p:nvSpPr>
        <p:spPr/>
        <p:txBody>
          <a:bodyPr/>
          <a:lstStyle/>
          <a:p>
            <a:fld id="{BF90935E-788B-4D64-BCE7-74E7F027C4B5}" type="slidenum">
              <a:rPr lang="en-US" smtClean="0"/>
              <a:t>‹#›</a:t>
            </a:fld>
            <a:endParaRPr lang="en-US"/>
          </a:p>
        </p:txBody>
      </p:sp>
    </p:spTree>
    <p:extLst>
      <p:ext uri="{BB962C8B-B14F-4D97-AF65-F5344CB8AC3E}">
        <p14:creationId xmlns:p14="http://schemas.microsoft.com/office/powerpoint/2010/main" val="340591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16E4A-A9E4-A635-4BE4-27B5679FCD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B67D88-583F-5EE6-D18C-DFD4C97E87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35DD62-D469-0F42-577E-C4362845AB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E9CEB23-6AD9-6A86-624C-5AB96D54F0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65D504-3409-2CF7-0E58-93E64D03CE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CF3A07D-FCA8-BD6A-E1E5-433C64EB20E0}"/>
              </a:ext>
            </a:extLst>
          </p:cNvPr>
          <p:cNvSpPr>
            <a:spLocks noGrp="1"/>
          </p:cNvSpPr>
          <p:nvPr>
            <p:ph type="dt" sz="half" idx="10"/>
          </p:nvPr>
        </p:nvSpPr>
        <p:spPr/>
        <p:txBody>
          <a:bodyPr/>
          <a:lstStyle/>
          <a:p>
            <a:fld id="{FFCBDD1D-0C49-43E2-A8DC-9DAEBA3A81F8}" type="datetimeFigureOut">
              <a:rPr lang="en-US" smtClean="0"/>
              <a:t>9/3/2025</a:t>
            </a:fld>
            <a:endParaRPr lang="en-US"/>
          </a:p>
        </p:txBody>
      </p:sp>
      <p:sp>
        <p:nvSpPr>
          <p:cNvPr id="8" name="Footer Placeholder 7">
            <a:extLst>
              <a:ext uri="{FF2B5EF4-FFF2-40B4-BE49-F238E27FC236}">
                <a16:creationId xmlns:a16="http://schemas.microsoft.com/office/drawing/2014/main" id="{47C875F8-6027-55B5-22FB-5BD2E53DDB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208FDB-4822-96E5-C8D5-D278BAAC0941}"/>
              </a:ext>
            </a:extLst>
          </p:cNvPr>
          <p:cNvSpPr>
            <a:spLocks noGrp="1"/>
          </p:cNvSpPr>
          <p:nvPr>
            <p:ph type="sldNum" sz="quarter" idx="12"/>
          </p:nvPr>
        </p:nvSpPr>
        <p:spPr/>
        <p:txBody>
          <a:bodyPr/>
          <a:lstStyle/>
          <a:p>
            <a:fld id="{BF90935E-788B-4D64-BCE7-74E7F027C4B5}" type="slidenum">
              <a:rPr lang="en-US" smtClean="0"/>
              <a:t>‹#›</a:t>
            </a:fld>
            <a:endParaRPr lang="en-US"/>
          </a:p>
        </p:txBody>
      </p:sp>
    </p:spTree>
    <p:extLst>
      <p:ext uri="{BB962C8B-B14F-4D97-AF65-F5344CB8AC3E}">
        <p14:creationId xmlns:p14="http://schemas.microsoft.com/office/powerpoint/2010/main" val="2389400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5C8C-CAF6-69F6-F1AE-AD360E590D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D3EC8F-115E-58D4-EDA6-6F481738470C}"/>
              </a:ext>
            </a:extLst>
          </p:cNvPr>
          <p:cNvSpPr>
            <a:spLocks noGrp="1"/>
          </p:cNvSpPr>
          <p:nvPr>
            <p:ph type="dt" sz="half" idx="10"/>
          </p:nvPr>
        </p:nvSpPr>
        <p:spPr/>
        <p:txBody>
          <a:bodyPr/>
          <a:lstStyle/>
          <a:p>
            <a:fld id="{FFCBDD1D-0C49-43E2-A8DC-9DAEBA3A81F8}" type="datetimeFigureOut">
              <a:rPr lang="en-US" smtClean="0"/>
              <a:t>9/3/2025</a:t>
            </a:fld>
            <a:endParaRPr lang="en-US"/>
          </a:p>
        </p:txBody>
      </p:sp>
      <p:sp>
        <p:nvSpPr>
          <p:cNvPr id="4" name="Footer Placeholder 3">
            <a:extLst>
              <a:ext uri="{FF2B5EF4-FFF2-40B4-BE49-F238E27FC236}">
                <a16:creationId xmlns:a16="http://schemas.microsoft.com/office/drawing/2014/main" id="{18BA2748-C296-D538-0A4D-F9A0A56A4F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33994F-9954-1AB6-DB94-54E24E37E884}"/>
              </a:ext>
            </a:extLst>
          </p:cNvPr>
          <p:cNvSpPr>
            <a:spLocks noGrp="1"/>
          </p:cNvSpPr>
          <p:nvPr>
            <p:ph type="sldNum" sz="quarter" idx="12"/>
          </p:nvPr>
        </p:nvSpPr>
        <p:spPr/>
        <p:txBody>
          <a:bodyPr/>
          <a:lstStyle/>
          <a:p>
            <a:fld id="{BF90935E-788B-4D64-BCE7-74E7F027C4B5}" type="slidenum">
              <a:rPr lang="en-US" smtClean="0"/>
              <a:t>‹#›</a:t>
            </a:fld>
            <a:endParaRPr lang="en-US"/>
          </a:p>
        </p:txBody>
      </p:sp>
    </p:spTree>
    <p:extLst>
      <p:ext uri="{BB962C8B-B14F-4D97-AF65-F5344CB8AC3E}">
        <p14:creationId xmlns:p14="http://schemas.microsoft.com/office/powerpoint/2010/main" val="2879118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4495C3-0D19-E382-6F97-AB2F67B0EC93}"/>
              </a:ext>
            </a:extLst>
          </p:cNvPr>
          <p:cNvSpPr>
            <a:spLocks noGrp="1"/>
          </p:cNvSpPr>
          <p:nvPr>
            <p:ph type="dt" sz="half" idx="10"/>
          </p:nvPr>
        </p:nvSpPr>
        <p:spPr/>
        <p:txBody>
          <a:bodyPr/>
          <a:lstStyle/>
          <a:p>
            <a:fld id="{FFCBDD1D-0C49-43E2-A8DC-9DAEBA3A81F8}" type="datetimeFigureOut">
              <a:rPr lang="en-US" smtClean="0"/>
              <a:t>9/3/2025</a:t>
            </a:fld>
            <a:endParaRPr lang="en-US"/>
          </a:p>
        </p:txBody>
      </p:sp>
      <p:sp>
        <p:nvSpPr>
          <p:cNvPr id="3" name="Footer Placeholder 2">
            <a:extLst>
              <a:ext uri="{FF2B5EF4-FFF2-40B4-BE49-F238E27FC236}">
                <a16:creationId xmlns:a16="http://schemas.microsoft.com/office/drawing/2014/main" id="{9B7D3842-B78A-EA1A-5B61-0F72E17DBD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D2C19E-6B49-9480-3783-692F6B737C1D}"/>
              </a:ext>
            </a:extLst>
          </p:cNvPr>
          <p:cNvSpPr>
            <a:spLocks noGrp="1"/>
          </p:cNvSpPr>
          <p:nvPr>
            <p:ph type="sldNum" sz="quarter" idx="12"/>
          </p:nvPr>
        </p:nvSpPr>
        <p:spPr/>
        <p:txBody>
          <a:bodyPr/>
          <a:lstStyle/>
          <a:p>
            <a:fld id="{BF90935E-788B-4D64-BCE7-74E7F027C4B5}" type="slidenum">
              <a:rPr lang="en-US" smtClean="0"/>
              <a:t>‹#›</a:t>
            </a:fld>
            <a:endParaRPr lang="en-US"/>
          </a:p>
        </p:txBody>
      </p:sp>
    </p:spTree>
    <p:extLst>
      <p:ext uri="{BB962C8B-B14F-4D97-AF65-F5344CB8AC3E}">
        <p14:creationId xmlns:p14="http://schemas.microsoft.com/office/powerpoint/2010/main" val="3438126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0B9B9-A8AA-23AA-FCC7-C5BE6C2994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19B75C-B52A-E817-62DC-8D6DEC8277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D7F094-FC42-9C3B-DFD2-8F59276C45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F11A4D-BF90-815F-53B3-C0031C0F8E2F}"/>
              </a:ext>
            </a:extLst>
          </p:cNvPr>
          <p:cNvSpPr>
            <a:spLocks noGrp="1"/>
          </p:cNvSpPr>
          <p:nvPr>
            <p:ph type="dt" sz="half" idx="10"/>
          </p:nvPr>
        </p:nvSpPr>
        <p:spPr/>
        <p:txBody>
          <a:bodyPr/>
          <a:lstStyle/>
          <a:p>
            <a:fld id="{FFCBDD1D-0C49-43E2-A8DC-9DAEBA3A81F8}" type="datetimeFigureOut">
              <a:rPr lang="en-US" smtClean="0"/>
              <a:t>9/3/2025</a:t>
            </a:fld>
            <a:endParaRPr lang="en-US"/>
          </a:p>
        </p:txBody>
      </p:sp>
      <p:sp>
        <p:nvSpPr>
          <p:cNvPr id="6" name="Footer Placeholder 5">
            <a:extLst>
              <a:ext uri="{FF2B5EF4-FFF2-40B4-BE49-F238E27FC236}">
                <a16:creationId xmlns:a16="http://schemas.microsoft.com/office/drawing/2014/main" id="{86620E27-1C09-99C1-ACE9-98037CCF6B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ACB34E-4912-4E41-9000-E6B04127C195}"/>
              </a:ext>
            </a:extLst>
          </p:cNvPr>
          <p:cNvSpPr>
            <a:spLocks noGrp="1"/>
          </p:cNvSpPr>
          <p:nvPr>
            <p:ph type="sldNum" sz="quarter" idx="12"/>
          </p:nvPr>
        </p:nvSpPr>
        <p:spPr/>
        <p:txBody>
          <a:bodyPr/>
          <a:lstStyle/>
          <a:p>
            <a:fld id="{BF90935E-788B-4D64-BCE7-74E7F027C4B5}" type="slidenum">
              <a:rPr lang="en-US" smtClean="0"/>
              <a:t>‹#›</a:t>
            </a:fld>
            <a:endParaRPr lang="en-US"/>
          </a:p>
        </p:txBody>
      </p:sp>
    </p:spTree>
    <p:extLst>
      <p:ext uri="{BB962C8B-B14F-4D97-AF65-F5344CB8AC3E}">
        <p14:creationId xmlns:p14="http://schemas.microsoft.com/office/powerpoint/2010/main" val="2910595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EA8A-97EA-6F7F-9D07-514FF0C6EA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3B003C-4BB3-26BC-0B07-FA0720CAE0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71B3BC-E025-827C-7E28-12B307D853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65BD95-7538-3A9E-EAAB-C1FE1B00D93A}"/>
              </a:ext>
            </a:extLst>
          </p:cNvPr>
          <p:cNvSpPr>
            <a:spLocks noGrp="1"/>
          </p:cNvSpPr>
          <p:nvPr>
            <p:ph type="dt" sz="half" idx="10"/>
          </p:nvPr>
        </p:nvSpPr>
        <p:spPr/>
        <p:txBody>
          <a:bodyPr/>
          <a:lstStyle/>
          <a:p>
            <a:fld id="{FFCBDD1D-0C49-43E2-A8DC-9DAEBA3A81F8}" type="datetimeFigureOut">
              <a:rPr lang="en-US" smtClean="0"/>
              <a:t>9/3/2025</a:t>
            </a:fld>
            <a:endParaRPr lang="en-US"/>
          </a:p>
        </p:txBody>
      </p:sp>
      <p:sp>
        <p:nvSpPr>
          <p:cNvPr id="6" name="Footer Placeholder 5">
            <a:extLst>
              <a:ext uri="{FF2B5EF4-FFF2-40B4-BE49-F238E27FC236}">
                <a16:creationId xmlns:a16="http://schemas.microsoft.com/office/drawing/2014/main" id="{886C833F-1DA4-9A9A-2ADB-7A4609A82D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3C90B4-78AD-9C9A-23CF-445308F71776}"/>
              </a:ext>
            </a:extLst>
          </p:cNvPr>
          <p:cNvSpPr>
            <a:spLocks noGrp="1"/>
          </p:cNvSpPr>
          <p:nvPr>
            <p:ph type="sldNum" sz="quarter" idx="12"/>
          </p:nvPr>
        </p:nvSpPr>
        <p:spPr/>
        <p:txBody>
          <a:bodyPr/>
          <a:lstStyle/>
          <a:p>
            <a:fld id="{BF90935E-788B-4D64-BCE7-74E7F027C4B5}" type="slidenum">
              <a:rPr lang="en-US" smtClean="0"/>
              <a:t>‹#›</a:t>
            </a:fld>
            <a:endParaRPr lang="en-US"/>
          </a:p>
        </p:txBody>
      </p:sp>
    </p:spTree>
    <p:extLst>
      <p:ext uri="{BB962C8B-B14F-4D97-AF65-F5344CB8AC3E}">
        <p14:creationId xmlns:p14="http://schemas.microsoft.com/office/powerpoint/2010/main" val="1095268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07C6B-8A18-F26C-2AAC-C13D8C5EA7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74DCE74-5E67-9963-3C9D-3ABDF92784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6EA734-8B4D-68AC-BBB7-56C6BD8F4BEF}"/>
              </a:ext>
            </a:extLst>
          </p:cNvPr>
          <p:cNvSpPr>
            <a:spLocks noGrp="1"/>
          </p:cNvSpPr>
          <p:nvPr>
            <p:ph type="dt" sz="half" idx="10"/>
          </p:nvPr>
        </p:nvSpPr>
        <p:spPr/>
        <p:txBody>
          <a:bodyPr/>
          <a:lstStyle/>
          <a:p>
            <a:fld id="{FFCBDD1D-0C49-43E2-A8DC-9DAEBA3A81F8}" type="datetimeFigureOut">
              <a:rPr lang="en-US" smtClean="0"/>
              <a:t>9/3/2025</a:t>
            </a:fld>
            <a:endParaRPr lang="en-US"/>
          </a:p>
        </p:txBody>
      </p:sp>
      <p:sp>
        <p:nvSpPr>
          <p:cNvPr id="5" name="Footer Placeholder 4">
            <a:extLst>
              <a:ext uri="{FF2B5EF4-FFF2-40B4-BE49-F238E27FC236}">
                <a16:creationId xmlns:a16="http://schemas.microsoft.com/office/drawing/2014/main" id="{6BF899B9-4A17-926E-E551-66D66427B5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1D6195-53BF-7BC0-59BB-F9D19214033D}"/>
              </a:ext>
            </a:extLst>
          </p:cNvPr>
          <p:cNvSpPr>
            <a:spLocks noGrp="1"/>
          </p:cNvSpPr>
          <p:nvPr>
            <p:ph type="sldNum" sz="quarter" idx="12"/>
          </p:nvPr>
        </p:nvSpPr>
        <p:spPr/>
        <p:txBody>
          <a:bodyPr/>
          <a:lstStyle/>
          <a:p>
            <a:fld id="{BF90935E-788B-4D64-BCE7-74E7F027C4B5}" type="slidenum">
              <a:rPr lang="en-US" smtClean="0"/>
              <a:t>‹#›</a:t>
            </a:fld>
            <a:endParaRPr lang="en-US"/>
          </a:p>
        </p:txBody>
      </p:sp>
    </p:spTree>
    <p:extLst>
      <p:ext uri="{BB962C8B-B14F-4D97-AF65-F5344CB8AC3E}">
        <p14:creationId xmlns:p14="http://schemas.microsoft.com/office/powerpoint/2010/main" val="383120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95296E-5545-5900-4997-F93554A112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70E24D-E79A-7569-A8F5-FBB66D250F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7DCF6A-B307-75D6-6387-D975E159C2B3}"/>
              </a:ext>
            </a:extLst>
          </p:cNvPr>
          <p:cNvSpPr>
            <a:spLocks noGrp="1"/>
          </p:cNvSpPr>
          <p:nvPr>
            <p:ph type="dt" sz="half" idx="10"/>
          </p:nvPr>
        </p:nvSpPr>
        <p:spPr/>
        <p:txBody>
          <a:bodyPr/>
          <a:lstStyle/>
          <a:p>
            <a:fld id="{FFCBDD1D-0C49-43E2-A8DC-9DAEBA3A81F8}" type="datetimeFigureOut">
              <a:rPr lang="en-US" smtClean="0"/>
              <a:t>9/3/2025</a:t>
            </a:fld>
            <a:endParaRPr lang="en-US"/>
          </a:p>
        </p:txBody>
      </p:sp>
      <p:sp>
        <p:nvSpPr>
          <p:cNvPr id="5" name="Footer Placeholder 4">
            <a:extLst>
              <a:ext uri="{FF2B5EF4-FFF2-40B4-BE49-F238E27FC236}">
                <a16:creationId xmlns:a16="http://schemas.microsoft.com/office/drawing/2014/main" id="{F6775E6E-91D2-45B0-5F6C-5582424321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A7BFAE-63CE-0B05-BA5F-EB95D8F5828C}"/>
              </a:ext>
            </a:extLst>
          </p:cNvPr>
          <p:cNvSpPr>
            <a:spLocks noGrp="1"/>
          </p:cNvSpPr>
          <p:nvPr>
            <p:ph type="sldNum" sz="quarter" idx="12"/>
          </p:nvPr>
        </p:nvSpPr>
        <p:spPr/>
        <p:txBody>
          <a:bodyPr/>
          <a:lstStyle/>
          <a:p>
            <a:fld id="{BF90935E-788B-4D64-BCE7-74E7F027C4B5}" type="slidenum">
              <a:rPr lang="en-US" smtClean="0"/>
              <a:t>‹#›</a:t>
            </a:fld>
            <a:endParaRPr lang="en-US"/>
          </a:p>
        </p:txBody>
      </p:sp>
    </p:spTree>
    <p:extLst>
      <p:ext uri="{BB962C8B-B14F-4D97-AF65-F5344CB8AC3E}">
        <p14:creationId xmlns:p14="http://schemas.microsoft.com/office/powerpoint/2010/main" val="3787054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41260E-723E-8DB4-134E-204F5CE262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19FA03-6BF7-D896-1DD1-68956AAE86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C9D72A-C35F-B75B-49EB-70AAB90A31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CBDD1D-0C49-43E2-A8DC-9DAEBA3A81F8}" type="datetimeFigureOut">
              <a:rPr lang="en-US" smtClean="0"/>
              <a:t>9/3/2025</a:t>
            </a:fld>
            <a:endParaRPr lang="en-US"/>
          </a:p>
        </p:txBody>
      </p:sp>
      <p:sp>
        <p:nvSpPr>
          <p:cNvPr id="5" name="Footer Placeholder 4">
            <a:extLst>
              <a:ext uri="{FF2B5EF4-FFF2-40B4-BE49-F238E27FC236}">
                <a16:creationId xmlns:a16="http://schemas.microsoft.com/office/drawing/2014/main" id="{D987484E-4B63-8A59-F213-93BFCDE8F0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88C69B0-95B2-50D3-25D9-283A877B7D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F90935E-788B-4D64-BCE7-74E7F027C4B5}" type="slidenum">
              <a:rPr lang="en-US" smtClean="0"/>
              <a:t>‹#›</a:t>
            </a:fld>
            <a:endParaRPr lang="en-US"/>
          </a:p>
        </p:txBody>
      </p:sp>
    </p:spTree>
    <p:extLst>
      <p:ext uri="{BB962C8B-B14F-4D97-AF65-F5344CB8AC3E}">
        <p14:creationId xmlns:p14="http://schemas.microsoft.com/office/powerpoint/2010/main" val="1890233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writing on a white paper&#10;&#10;AI-generated content may be incorrect.">
            <a:extLst>
              <a:ext uri="{FF2B5EF4-FFF2-40B4-BE49-F238E27FC236}">
                <a16:creationId xmlns:a16="http://schemas.microsoft.com/office/drawing/2014/main" id="{B115365F-3482-FFD7-783E-5312B383FC2E}"/>
              </a:ext>
            </a:extLst>
          </p:cNvPr>
          <p:cNvPicPr>
            <a:picLocks noChangeAspect="1"/>
          </p:cNvPicPr>
          <p:nvPr/>
        </p:nvPicPr>
        <p:blipFill>
          <a:blip r:embed="rId2"/>
          <a:srcRect t="9091" r="23585"/>
          <a:stretch>
            <a:fillRect/>
          </a:stretch>
        </p:blipFill>
        <p:spPr>
          <a:xfrm>
            <a:off x="3523488" y="10"/>
            <a:ext cx="8668512" cy="6857990"/>
          </a:xfrm>
          <a:prstGeom prst="rect">
            <a:avLst/>
          </a:prstGeom>
        </p:spPr>
      </p:pic>
      <p:sp>
        <p:nvSpPr>
          <p:cNvPr id="13" name="Rectangle 12">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75D0CD8B-E86D-5CE4-437C-84EB462AEDD3}"/>
              </a:ext>
            </a:extLst>
          </p:cNvPr>
          <p:cNvSpPr txBox="1"/>
          <p:nvPr/>
        </p:nvSpPr>
        <p:spPr>
          <a:xfrm>
            <a:off x="477981" y="1122363"/>
            <a:ext cx="4023360" cy="320413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b="1">
                <a:latin typeface="+mj-lt"/>
                <a:ea typeface="+mj-ea"/>
                <a:cs typeface="+mj-cs"/>
              </a:rPr>
              <a:t>Intelligence Writing </a:t>
            </a:r>
          </a:p>
          <a:p>
            <a:pPr>
              <a:lnSpc>
                <a:spcPct val="90000"/>
              </a:lnSpc>
              <a:spcBef>
                <a:spcPct val="0"/>
              </a:spcBef>
              <a:spcAft>
                <a:spcPts val="600"/>
              </a:spcAft>
            </a:pPr>
            <a:r>
              <a:rPr lang="en-US" sz="4800" b="1">
                <a:latin typeface="+mj-lt"/>
                <a:ea typeface="+mj-ea"/>
                <a:cs typeface="+mj-cs"/>
              </a:rPr>
              <a:t>&amp; Briefing</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7192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5C7D40-C807-D35E-9392-4B6AF1DCB700}"/>
              </a:ext>
            </a:extLst>
          </p:cNvPr>
          <p:cNvPicPr>
            <a:picLocks noChangeAspect="1"/>
          </p:cNvPicPr>
          <p:nvPr/>
        </p:nvPicPr>
        <p:blipFill>
          <a:blip r:embed="rId2"/>
          <a:stretch>
            <a:fillRect/>
          </a:stretch>
        </p:blipFill>
        <p:spPr>
          <a:xfrm>
            <a:off x="1544171" y="220299"/>
            <a:ext cx="2254366" cy="1943200"/>
          </a:xfrm>
          <a:prstGeom prst="rect">
            <a:avLst/>
          </a:prstGeom>
        </p:spPr>
      </p:pic>
      <p:pic>
        <p:nvPicPr>
          <p:cNvPr id="5" name="Picture 4">
            <a:extLst>
              <a:ext uri="{FF2B5EF4-FFF2-40B4-BE49-F238E27FC236}">
                <a16:creationId xmlns:a16="http://schemas.microsoft.com/office/drawing/2014/main" id="{E4DAC117-AAC7-5B91-F382-ABCF0779A4E9}"/>
              </a:ext>
            </a:extLst>
          </p:cNvPr>
          <p:cNvPicPr>
            <a:picLocks noChangeAspect="1"/>
          </p:cNvPicPr>
          <p:nvPr/>
        </p:nvPicPr>
        <p:blipFill>
          <a:blip r:embed="rId3"/>
          <a:srcRect l="3153" r="2948"/>
          <a:stretch/>
        </p:blipFill>
        <p:spPr>
          <a:xfrm>
            <a:off x="8664303" y="220299"/>
            <a:ext cx="2079172" cy="2177515"/>
          </a:xfrm>
          <a:prstGeom prst="rect">
            <a:avLst/>
          </a:prstGeom>
        </p:spPr>
      </p:pic>
      <p:cxnSp>
        <p:nvCxnSpPr>
          <p:cNvPr id="7" name="Straight Connector 6">
            <a:extLst>
              <a:ext uri="{FF2B5EF4-FFF2-40B4-BE49-F238E27FC236}">
                <a16:creationId xmlns:a16="http://schemas.microsoft.com/office/drawing/2014/main" id="{3808B589-6B6E-C9C7-A672-FA3E282CF6A5}"/>
              </a:ext>
            </a:extLst>
          </p:cNvPr>
          <p:cNvCxnSpPr/>
          <p:nvPr/>
        </p:nvCxnSpPr>
        <p:spPr>
          <a:xfrm>
            <a:off x="6096000" y="337457"/>
            <a:ext cx="0" cy="6096000"/>
          </a:xfrm>
          <a:prstGeom prst="line">
            <a:avLst/>
          </a:prstGeom>
          <a:ln w="76200"/>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F433FD63-9E8C-0938-2574-B96D1956F64D}"/>
              </a:ext>
            </a:extLst>
          </p:cNvPr>
          <p:cNvSpPr txBox="1"/>
          <p:nvPr/>
        </p:nvSpPr>
        <p:spPr>
          <a:xfrm>
            <a:off x="690229" y="2557701"/>
            <a:ext cx="4257040" cy="3785652"/>
          </a:xfrm>
          <a:prstGeom prst="rect">
            <a:avLst/>
          </a:prstGeom>
          <a:noFill/>
        </p:spPr>
        <p:txBody>
          <a:bodyPr wrap="square">
            <a:spAutoFit/>
          </a:bodyPr>
          <a:lstStyle/>
          <a:p>
            <a:pPr marL="285750" indent="-285750">
              <a:buFont typeface="Arial" panose="020B0604020202020204" pitchFamily="34" charset="0"/>
              <a:buChar char="•"/>
            </a:pPr>
            <a:r>
              <a:rPr lang="en-US" sz="2400" dirty="0">
                <a:solidFill>
                  <a:schemeClr val="tx2">
                    <a:lumMod val="90000"/>
                    <a:lumOff val="10000"/>
                  </a:schemeClr>
                </a:solidFill>
              </a:rPr>
              <a:t>Focuses on the past</a:t>
            </a:r>
          </a:p>
          <a:p>
            <a:pPr marL="285750" indent="-285750">
              <a:buFont typeface="Arial" panose="020B0604020202020204" pitchFamily="34" charset="0"/>
              <a:buChar char="•"/>
            </a:pPr>
            <a:endParaRPr lang="en-US" sz="2400" dirty="0">
              <a:solidFill>
                <a:schemeClr val="tx2">
                  <a:lumMod val="90000"/>
                  <a:lumOff val="10000"/>
                </a:schemeClr>
              </a:solidFill>
            </a:endParaRPr>
          </a:p>
          <a:p>
            <a:pPr marL="285750" indent="-285750">
              <a:buFont typeface="Arial" panose="020B0604020202020204" pitchFamily="34" charset="0"/>
              <a:buChar char="•"/>
            </a:pPr>
            <a:r>
              <a:rPr lang="en-US" sz="2400" dirty="0">
                <a:solidFill>
                  <a:schemeClr val="tx2">
                    <a:lumMod val="90000"/>
                    <a:lumOff val="10000"/>
                  </a:schemeClr>
                </a:solidFill>
              </a:rPr>
              <a:t>Does not inform decisions</a:t>
            </a:r>
          </a:p>
          <a:p>
            <a:pPr marL="285750" indent="-285750">
              <a:buFont typeface="Arial" panose="020B0604020202020204" pitchFamily="34" charset="0"/>
              <a:buChar char="•"/>
            </a:pPr>
            <a:endParaRPr lang="en-US" sz="2400" dirty="0">
              <a:solidFill>
                <a:schemeClr val="tx2">
                  <a:lumMod val="90000"/>
                  <a:lumOff val="10000"/>
                </a:schemeClr>
              </a:solidFill>
            </a:endParaRPr>
          </a:p>
          <a:p>
            <a:pPr marL="285750" indent="-285750">
              <a:buFont typeface="Arial" panose="020B0604020202020204" pitchFamily="34" charset="0"/>
              <a:buChar char="•"/>
            </a:pPr>
            <a:r>
              <a:rPr lang="en-US" sz="2400" dirty="0">
                <a:solidFill>
                  <a:schemeClr val="tx2">
                    <a:lumMod val="90000"/>
                    <a:lumOff val="10000"/>
                  </a:schemeClr>
                </a:solidFill>
              </a:rPr>
              <a:t>Detailed for Burden of proof</a:t>
            </a:r>
          </a:p>
          <a:p>
            <a:pPr marL="285750" indent="-285750">
              <a:buFont typeface="Arial" panose="020B0604020202020204" pitchFamily="34" charset="0"/>
              <a:buChar char="•"/>
            </a:pPr>
            <a:endParaRPr lang="en-US" sz="2400" dirty="0">
              <a:solidFill>
                <a:schemeClr val="tx2">
                  <a:lumMod val="90000"/>
                  <a:lumOff val="10000"/>
                </a:schemeClr>
              </a:solidFill>
            </a:endParaRPr>
          </a:p>
          <a:p>
            <a:pPr marL="285750" indent="-285750">
              <a:buFont typeface="Arial" panose="020B0604020202020204" pitchFamily="34" charset="0"/>
              <a:buChar char="•"/>
            </a:pPr>
            <a:r>
              <a:rPr lang="en-US" sz="2400" dirty="0">
                <a:solidFill>
                  <a:schemeClr val="tx2">
                    <a:lumMod val="90000"/>
                    <a:lumOff val="10000"/>
                  </a:schemeClr>
                </a:solidFill>
              </a:rPr>
              <a:t>Generalized Conclusions at end of paper</a:t>
            </a:r>
          </a:p>
          <a:p>
            <a:pPr marL="285750" indent="-285750">
              <a:buFont typeface="Arial" panose="020B0604020202020204" pitchFamily="34" charset="0"/>
              <a:buChar char="•"/>
            </a:pPr>
            <a:endParaRPr lang="en-US" sz="2400" dirty="0">
              <a:solidFill>
                <a:schemeClr val="tx2">
                  <a:lumMod val="90000"/>
                  <a:lumOff val="10000"/>
                </a:schemeClr>
              </a:solidFill>
            </a:endParaRPr>
          </a:p>
          <a:p>
            <a:pPr marL="285750" indent="-285750">
              <a:buFont typeface="Arial" panose="020B0604020202020204" pitchFamily="34" charset="0"/>
              <a:buChar char="•"/>
            </a:pPr>
            <a:r>
              <a:rPr lang="en-US" sz="2400" dirty="0">
                <a:solidFill>
                  <a:schemeClr val="tx2">
                    <a:lumMod val="90000"/>
                    <a:lumOff val="10000"/>
                  </a:schemeClr>
                </a:solidFill>
              </a:rPr>
              <a:t>Summaries of others work</a:t>
            </a:r>
          </a:p>
        </p:txBody>
      </p:sp>
      <p:sp>
        <p:nvSpPr>
          <p:cNvPr id="11" name="TextBox 10">
            <a:extLst>
              <a:ext uri="{FF2B5EF4-FFF2-40B4-BE49-F238E27FC236}">
                <a16:creationId xmlns:a16="http://schemas.microsoft.com/office/drawing/2014/main" id="{9901A849-4871-6619-C673-2967AA51EBC6}"/>
              </a:ext>
            </a:extLst>
          </p:cNvPr>
          <p:cNvSpPr txBox="1"/>
          <p:nvPr/>
        </p:nvSpPr>
        <p:spPr>
          <a:xfrm>
            <a:off x="6521088" y="2557701"/>
            <a:ext cx="5589632" cy="3785652"/>
          </a:xfrm>
          <a:prstGeom prst="rect">
            <a:avLst/>
          </a:prstGeom>
          <a:noFill/>
        </p:spPr>
        <p:txBody>
          <a:bodyPr wrap="square">
            <a:spAutoFit/>
          </a:bodyPr>
          <a:lstStyle/>
          <a:p>
            <a:r>
              <a:rPr lang="en-US" sz="2400" dirty="0">
                <a:solidFill>
                  <a:schemeClr val="tx2">
                    <a:lumMod val="90000"/>
                    <a:lumOff val="10000"/>
                  </a:schemeClr>
                </a:solidFill>
              </a:rPr>
              <a:t>Focuses on the future</a:t>
            </a:r>
          </a:p>
          <a:p>
            <a:endParaRPr lang="en-US" sz="2400" dirty="0">
              <a:solidFill>
                <a:schemeClr val="tx2">
                  <a:lumMod val="90000"/>
                  <a:lumOff val="10000"/>
                </a:schemeClr>
              </a:solidFill>
            </a:endParaRPr>
          </a:p>
          <a:p>
            <a:r>
              <a:rPr lang="en-US" sz="2400" dirty="0">
                <a:solidFill>
                  <a:schemeClr val="tx2">
                    <a:lumMod val="90000"/>
                    <a:lumOff val="10000"/>
                  </a:schemeClr>
                </a:solidFill>
              </a:rPr>
              <a:t>Explores real problems</a:t>
            </a:r>
          </a:p>
          <a:p>
            <a:endParaRPr lang="en-US" sz="2400" dirty="0">
              <a:solidFill>
                <a:schemeClr val="tx2">
                  <a:lumMod val="90000"/>
                  <a:lumOff val="10000"/>
                </a:schemeClr>
              </a:solidFill>
            </a:endParaRPr>
          </a:p>
          <a:p>
            <a:r>
              <a:rPr lang="en-US" sz="2400" dirty="0">
                <a:solidFill>
                  <a:schemeClr val="tx2">
                    <a:lumMod val="90000"/>
                    <a:lumOff val="10000"/>
                  </a:schemeClr>
                </a:solidFill>
              </a:rPr>
              <a:t>Only information required for decision</a:t>
            </a:r>
          </a:p>
          <a:p>
            <a:endParaRPr lang="en-US" sz="2400" dirty="0">
              <a:solidFill>
                <a:schemeClr val="tx2">
                  <a:lumMod val="90000"/>
                  <a:lumOff val="10000"/>
                </a:schemeClr>
              </a:solidFill>
            </a:endParaRPr>
          </a:p>
          <a:p>
            <a:r>
              <a:rPr lang="en-US" sz="2400" dirty="0">
                <a:solidFill>
                  <a:schemeClr val="tx2">
                    <a:lumMod val="90000"/>
                    <a:lumOff val="10000"/>
                  </a:schemeClr>
                </a:solidFill>
              </a:rPr>
              <a:t>Written for busy decision makers with Conclusion up front.</a:t>
            </a:r>
          </a:p>
          <a:p>
            <a:endParaRPr lang="en-US" sz="2400" dirty="0">
              <a:solidFill>
                <a:schemeClr val="tx2">
                  <a:lumMod val="90000"/>
                  <a:lumOff val="10000"/>
                </a:schemeClr>
              </a:solidFill>
            </a:endParaRPr>
          </a:p>
          <a:p>
            <a:r>
              <a:rPr lang="en-US" sz="2400" dirty="0">
                <a:solidFill>
                  <a:schemeClr val="tx2">
                    <a:lumMod val="90000"/>
                    <a:lumOff val="10000"/>
                  </a:schemeClr>
                </a:solidFill>
              </a:rPr>
              <a:t>Explores implications of problems </a:t>
            </a:r>
          </a:p>
        </p:txBody>
      </p:sp>
    </p:spTree>
    <p:extLst>
      <p:ext uri="{BB962C8B-B14F-4D97-AF65-F5344CB8AC3E}">
        <p14:creationId xmlns:p14="http://schemas.microsoft.com/office/powerpoint/2010/main" val="2551030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30C85DC-27DA-D39A-1119-2B548EAF00C5}"/>
              </a:ext>
            </a:extLst>
          </p:cNvPr>
          <p:cNvSpPr txBox="1"/>
          <p:nvPr/>
        </p:nvSpPr>
        <p:spPr>
          <a:xfrm>
            <a:off x="630936" y="639520"/>
            <a:ext cx="3429000" cy="171907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800" b="1" kern="1200" dirty="0">
                <a:solidFill>
                  <a:schemeClr val="tx2">
                    <a:lumMod val="90000"/>
                    <a:lumOff val="10000"/>
                  </a:schemeClr>
                </a:solidFill>
                <a:latin typeface="+mj-lt"/>
                <a:ea typeface="+mj-ea"/>
                <a:cs typeface="+mj-cs"/>
              </a:rPr>
              <a:t>BLUF = Bottom Line Up Front</a:t>
            </a:r>
          </a:p>
        </p:txBody>
      </p:sp>
      <p:sp>
        <p:nvSpPr>
          <p:cNvPr id="17"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47C73B5-B3BA-5A4C-1A67-67A70B942A74}"/>
              </a:ext>
            </a:extLst>
          </p:cNvPr>
          <p:cNvSpPr txBox="1"/>
          <p:nvPr/>
        </p:nvSpPr>
        <p:spPr>
          <a:xfrm>
            <a:off x="630936" y="2807208"/>
            <a:ext cx="3429000" cy="3410712"/>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000" dirty="0">
                <a:solidFill>
                  <a:schemeClr val="tx2">
                    <a:lumMod val="90000"/>
                    <a:lumOff val="10000"/>
                  </a:schemeClr>
                </a:solidFill>
              </a:rPr>
              <a:t>The key is to put the most important information first</a:t>
            </a:r>
          </a:p>
          <a:p>
            <a:pPr marL="285750" indent="-228600">
              <a:lnSpc>
                <a:spcPct val="90000"/>
              </a:lnSpc>
              <a:spcAft>
                <a:spcPts val="600"/>
              </a:spcAft>
              <a:buFont typeface="Arial" panose="020B0604020202020204" pitchFamily="34" charset="0"/>
              <a:buChar char="•"/>
            </a:pPr>
            <a:endParaRPr lang="en-US" sz="2000" dirty="0">
              <a:solidFill>
                <a:schemeClr val="tx2">
                  <a:lumMod val="90000"/>
                  <a:lumOff val="10000"/>
                </a:schemeClr>
              </a:solidFill>
            </a:endParaRPr>
          </a:p>
          <a:p>
            <a:pPr marL="285750" indent="-228600">
              <a:lnSpc>
                <a:spcPct val="90000"/>
              </a:lnSpc>
              <a:spcAft>
                <a:spcPts val="600"/>
              </a:spcAft>
              <a:buFont typeface="Arial" panose="020B0604020202020204" pitchFamily="34" charset="0"/>
              <a:buChar char="•"/>
            </a:pPr>
            <a:r>
              <a:rPr lang="en-US" sz="2000" dirty="0">
                <a:solidFill>
                  <a:schemeClr val="tx2">
                    <a:lumMod val="90000"/>
                    <a:lumOff val="10000"/>
                  </a:schemeClr>
                </a:solidFill>
              </a:rPr>
              <a:t>Don’t save the good stuff for later – your reader may never get there</a:t>
            </a:r>
          </a:p>
          <a:p>
            <a:pPr marL="285750" indent="-228600">
              <a:lnSpc>
                <a:spcPct val="90000"/>
              </a:lnSpc>
              <a:spcAft>
                <a:spcPts val="600"/>
              </a:spcAft>
              <a:buFont typeface="Arial" panose="020B0604020202020204" pitchFamily="34" charset="0"/>
              <a:buChar char="•"/>
            </a:pPr>
            <a:endParaRPr lang="en-US" sz="2000" dirty="0">
              <a:solidFill>
                <a:schemeClr val="tx2">
                  <a:lumMod val="90000"/>
                  <a:lumOff val="10000"/>
                </a:schemeClr>
              </a:solidFill>
            </a:endParaRPr>
          </a:p>
          <a:p>
            <a:pPr marL="285750" indent="-228600">
              <a:lnSpc>
                <a:spcPct val="90000"/>
              </a:lnSpc>
              <a:spcAft>
                <a:spcPts val="600"/>
              </a:spcAft>
              <a:buFont typeface="Arial" panose="020B0604020202020204" pitchFamily="34" charset="0"/>
              <a:buChar char="•"/>
            </a:pPr>
            <a:r>
              <a:rPr lang="en-US" sz="2000" dirty="0">
                <a:solidFill>
                  <a:schemeClr val="tx2">
                    <a:lumMod val="90000"/>
                    <a:lumOff val="10000"/>
                  </a:schemeClr>
                </a:solidFill>
              </a:rPr>
              <a:t>Paragraphs are judgments</a:t>
            </a:r>
          </a:p>
          <a:p>
            <a:pPr marL="285750" indent="-228600">
              <a:lnSpc>
                <a:spcPct val="90000"/>
              </a:lnSpc>
              <a:spcAft>
                <a:spcPts val="600"/>
              </a:spcAft>
              <a:buFont typeface="Arial" panose="020B0604020202020204" pitchFamily="34" charset="0"/>
              <a:buChar char="•"/>
            </a:pPr>
            <a:endParaRPr lang="en-US" sz="2000" dirty="0">
              <a:solidFill>
                <a:schemeClr val="tx2">
                  <a:lumMod val="90000"/>
                  <a:lumOff val="10000"/>
                </a:schemeClr>
              </a:solidFill>
            </a:endParaRPr>
          </a:p>
          <a:p>
            <a:pPr marL="285750" indent="-228600">
              <a:lnSpc>
                <a:spcPct val="90000"/>
              </a:lnSpc>
              <a:spcAft>
                <a:spcPts val="600"/>
              </a:spcAft>
              <a:buFont typeface="Arial" panose="020B0604020202020204" pitchFamily="34" charset="0"/>
              <a:buChar char="•"/>
            </a:pPr>
            <a:r>
              <a:rPr lang="en-US" sz="2000" dirty="0">
                <a:solidFill>
                  <a:schemeClr val="tx2">
                    <a:lumMod val="90000"/>
                    <a:lumOff val="10000"/>
                  </a:schemeClr>
                </a:solidFill>
              </a:rPr>
              <a:t>Sub-bullets are evidence</a:t>
            </a:r>
          </a:p>
        </p:txBody>
      </p:sp>
      <p:pic>
        <p:nvPicPr>
          <p:cNvPr id="2" name="Picture 1">
            <a:extLst>
              <a:ext uri="{FF2B5EF4-FFF2-40B4-BE49-F238E27FC236}">
                <a16:creationId xmlns:a16="http://schemas.microsoft.com/office/drawing/2014/main" id="{98E063F9-CBF4-CBE6-7D0B-C800C1E8FBB2}"/>
              </a:ext>
            </a:extLst>
          </p:cNvPr>
          <p:cNvPicPr>
            <a:picLocks noChangeAspect="1"/>
          </p:cNvPicPr>
          <p:nvPr/>
        </p:nvPicPr>
        <p:blipFill>
          <a:blip r:embed="rId2"/>
          <a:stretch>
            <a:fillRect/>
          </a:stretch>
        </p:blipFill>
        <p:spPr>
          <a:xfrm>
            <a:off x="4776103" y="640080"/>
            <a:ext cx="6660106" cy="5577840"/>
          </a:xfrm>
          <a:prstGeom prst="rect">
            <a:avLst/>
          </a:prstGeom>
        </p:spPr>
      </p:pic>
    </p:spTree>
    <p:extLst>
      <p:ext uri="{BB962C8B-B14F-4D97-AF65-F5344CB8AC3E}">
        <p14:creationId xmlns:p14="http://schemas.microsoft.com/office/powerpoint/2010/main" val="2515973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AA971F-9FF6-5C0E-569E-4A7FD4939B70}"/>
              </a:ext>
            </a:extLst>
          </p:cNvPr>
          <p:cNvPicPr>
            <a:picLocks noChangeAspect="1"/>
          </p:cNvPicPr>
          <p:nvPr/>
        </p:nvPicPr>
        <p:blipFill>
          <a:blip r:embed="rId2"/>
          <a:stretch>
            <a:fillRect/>
          </a:stretch>
        </p:blipFill>
        <p:spPr>
          <a:xfrm>
            <a:off x="1230994" y="1282579"/>
            <a:ext cx="6580050" cy="5575421"/>
          </a:xfrm>
          <a:prstGeom prst="rect">
            <a:avLst/>
          </a:prstGeom>
        </p:spPr>
      </p:pic>
      <p:sp>
        <p:nvSpPr>
          <p:cNvPr id="3" name="TextBox 2">
            <a:extLst>
              <a:ext uri="{FF2B5EF4-FFF2-40B4-BE49-F238E27FC236}">
                <a16:creationId xmlns:a16="http://schemas.microsoft.com/office/drawing/2014/main" id="{51CA615D-918F-619F-013B-BA11632CAC27}"/>
              </a:ext>
            </a:extLst>
          </p:cNvPr>
          <p:cNvSpPr txBox="1"/>
          <p:nvPr/>
        </p:nvSpPr>
        <p:spPr>
          <a:xfrm>
            <a:off x="2130697" y="307721"/>
            <a:ext cx="8490857" cy="646331"/>
          </a:xfrm>
          <a:prstGeom prst="rect">
            <a:avLst/>
          </a:prstGeom>
          <a:noFill/>
        </p:spPr>
        <p:txBody>
          <a:bodyPr wrap="square" rtlCol="0">
            <a:spAutoFit/>
          </a:bodyPr>
          <a:lstStyle/>
          <a:p>
            <a:pPr algn="ctr"/>
            <a:r>
              <a:rPr lang="en-US" sz="3600" b="1" dirty="0">
                <a:solidFill>
                  <a:schemeClr val="tx2">
                    <a:lumMod val="90000"/>
                    <a:lumOff val="10000"/>
                  </a:schemeClr>
                </a:solidFill>
              </a:rPr>
              <a:t>BLUF Should Be Your Main Judgment!</a:t>
            </a:r>
          </a:p>
        </p:txBody>
      </p:sp>
      <p:sp>
        <p:nvSpPr>
          <p:cNvPr id="4" name="Arrow: Left-Right 3">
            <a:extLst>
              <a:ext uri="{FF2B5EF4-FFF2-40B4-BE49-F238E27FC236}">
                <a16:creationId xmlns:a16="http://schemas.microsoft.com/office/drawing/2014/main" id="{F67DC9B1-1BDD-CE73-1E09-16B1EFFCFAA2}"/>
              </a:ext>
            </a:extLst>
          </p:cNvPr>
          <p:cNvSpPr/>
          <p:nvPr/>
        </p:nvSpPr>
        <p:spPr>
          <a:xfrm>
            <a:off x="3288120" y="4737781"/>
            <a:ext cx="1503680" cy="487680"/>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Likelihood</a:t>
            </a:r>
          </a:p>
        </p:txBody>
      </p:sp>
      <p:sp>
        <p:nvSpPr>
          <p:cNvPr id="5" name="Arrow: Left-Right 4">
            <a:extLst>
              <a:ext uri="{FF2B5EF4-FFF2-40B4-BE49-F238E27FC236}">
                <a16:creationId xmlns:a16="http://schemas.microsoft.com/office/drawing/2014/main" id="{420B5AC6-D998-2A8B-06CE-B5C18C7EC018}"/>
              </a:ext>
            </a:extLst>
          </p:cNvPr>
          <p:cNvSpPr/>
          <p:nvPr/>
        </p:nvSpPr>
        <p:spPr>
          <a:xfrm>
            <a:off x="5764066" y="4832195"/>
            <a:ext cx="1503680" cy="487680"/>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Likelihood</a:t>
            </a:r>
          </a:p>
        </p:txBody>
      </p:sp>
      <p:sp>
        <p:nvSpPr>
          <p:cNvPr id="6" name="Arrow: Right 5">
            <a:extLst>
              <a:ext uri="{FF2B5EF4-FFF2-40B4-BE49-F238E27FC236}">
                <a16:creationId xmlns:a16="http://schemas.microsoft.com/office/drawing/2014/main" id="{CA849CEA-5060-52DF-6DA2-C898B1924724}"/>
              </a:ext>
            </a:extLst>
          </p:cNvPr>
          <p:cNvSpPr/>
          <p:nvPr/>
        </p:nvSpPr>
        <p:spPr>
          <a:xfrm>
            <a:off x="419824" y="4700115"/>
            <a:ext cx="1352733" cy="6197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Likelihood</a:t>
            </a:r>
          </a:p>
        </p:txBody>
      </p:sp>
      <p:pic>
        <p:nvPicPr>
          <p:cNvPr id="9" name="Picture 8">
            <a:extLst>
              <a:ext uri="{FF2B5EF4-FFF2-40B4-BE49-F238E27FC236}">
                <a16:creationId xmlns:a16="http://schemas.microsoft.com/office/drawing/2014/main" id="{B080BF25-97D5-4FA9-C796-891DF57CE328}"/>
              </a:ext>
            </a:extLst>
          </p:cNvPr>
          <p:cNvPicPr>
            <a:picLocks noChangeAspect="1"/>
          </p:cNvPicPr>
          <p:nvPr/>
        </p:nvPicPr>
        <p:blipFill>
          <a:blip r:embed="rId3">
            <a:duotone>
              <a:schemeClr val="accent2">
                <a:shade val="45000"/>
                <a:satMod val="135000"/>
              </a:schemeClr>
              <a:prstClr val="white"/>
            </a:duotone>
          </a:blip>
          <a:stretch>
            <a:fillRect/>
          </a:stretch>
        </p:blipFill>
        <p:spPr>
          <a:xfrm>
            <a:off x="897666" y="158112"/>
            <a:ext cx="1047476" cy="1104199"/>
          </a:xfrm>
          <a:prstGeom prst="rect">
            <a:avLst/>
          </a:prstGeom>
        </p:spPr>
      </p:pic>
      <p:sp>
        <p:nvSpPr>
          <p:cNvPr id="10" name="TextBox 9">
            <a:extLst>
              <a:ext uri="{FF2B5EF4-FFF2-40B4-BE49-F238E27FC236}">
                <a16:creationId xmlns:a16="http://schemas.microsoft.com/office/drawing/2014/main" id="{754887E0-A383-8A05-5E01-93337FBE894F}"/>
              </a:ext>
            </a:extLst>
          </p:cNvPr>
          <p:cNvSpPr txBox="1"/>
          <p:nvPr/>
        </p:nvSpPr>
        <p:spPr>
          <a:xfrm>
            <a:off x="7811043" y="2035991"/>
            <a:ext cx="3991509" cy="3170099"/>
          </a:xfrm>
          <a:prstGeom prst="rect">
            <a:avLst/>
          </a:prstGeom>
          <a:noFill/>
        </p:spPr>
        <p:txBody>
          <a:bodyPr wrap="square" rtlCol="0">
            <a:spAutoFit/>
          </a:bodyPr>
          <a:lstStyle/>
          <a:p>
            <a:r>
              <a:rPr lang="en-US" sz="2800" b="1" dirty="0">
                <a:solidFill>
                  <a:schemeClr val="tx2">
                    <a:lumMod val="90000"/>
                    <a:lumOff val="10000"/>
                  </a:schemeClr>
                </a:solidFill>
              </a:rPr>
              <a:t>Structure: </a:t>
            </a:r>
          </a:p>
          <a:p>
            <a:endParaRPr lang="en-US" sz="2800" b="1" dirty="0">
              <a:solidFill>
                <a:schemeClr val="tx2">
                  <a:lumMod val="90000"/>
                  <a:lumOff val="10000"/>
                </a:schemeClr>
              </a:solidFill>
            </a:endParaRPr>
          </a:p>
          <a:p>
            <a:pPr marL="285750" indent="-285750">
              <a:buFont typeface="Arial" panose="020B0604020202020204" pitchFamily="34" charset="0"/>
              <a:buChar char="•"/>
            </a:pPr>
            <a:r>
              <a:rPr lang="en-US" sz="2400" dirty="0">
                <a:solidFill>
                  <a:schemeClr val="tx2">
                    <a:lumMod val="90000"/>
                    <a:lumOff val="10000"/>
                  </a:schemeClr>
                </a:solidFill>
              </a:rPr>
              <a:t>Judgment  (What/So What)</a:t>
            </a:r>
          </a:p>
          <a:p>
            <a:pPr marL="285750" indent="-285750">
              <a:buFont typeface="Arial" panose="020B0604020202020204" pitchFamily="34" charset="0"/>
              <a:buChar char="•"/>
            </a:pPr>
            <a:endParaRPr lang="en-US" sz="2400" dirty="0">
              <a:solidFill>
                <a:schemeClr val="tx2">
                  <a:lumMod val="90000"/>
                  <a:lumOff val="10000"/>
                </a:schemeClr>
              </a:solidFill>
            </a:endParaRPr>
          </a:p>
          <a:p>
            <a:pPr marL="285750" indent="-285750">
              <a:buFont typeface="Arial" panose="020B0604020202020204" pitchFamily="34" charset="0"/>
              <a:buChar char="•"/>
            </a:pPr>
            <a:r>
              <a:rPr lang="en-US" sz="2400" dirty="0">
                <a:solidFill>
                  <a:schemeClr val="tx2">
                    <a:lumMod val="90000"/>
                    <a:lumOff val="10000"/>
                  </a:schemeClr>
                </a:solidFill>
              </a:rPr>
              <a:t>Evidence (What)</a:t>
            </a:r>
          </a:p>
          <a:p>
            <a:pPr marL="285750" indent="-285750">
              <a:buFont typeface="Arial" panose="020B0604020202020204" pitchFamily="34" charset="0"/>
              <a:buChar char="•"/>
            </a:pPr>
            <a:endParaRPr lang="en-US" sz="2400" dirty="0">
              <a:solidFill>
                <a:schemeClr val="tx2">
                  <a:lumMod val="90000"/>
                  <a:lumOff val="10000"/>
                </a:schemeClr>
              </a:solidFill>
            </a:endParaRPr>
          </a:p>
          <a:p>
            <a:pPr marL="285750" indent="-285750">
              <a:buFont typeface="Arial" panose="020B0604020202020204" pitchFamily="34" charset="0"/>
              <a:buChar char="•"/>
            </a:pPr>
            <a:r>
              <a:rPr lang="en-US" sz="2400" dirty="0">
                <a:solidFill>
                  <a:schemeClr val="tx2">
                    <a:lumMod val="90000"/>
                    <a:lumOff val="10000"/>
                  </a:schemeClr>
                </a:solidFill>
              </a:rPr>
              <a:t>Implications &amp; opportunities (So What)</a:t>
            </a:r>
          </a:p>
        </p:txBody>
      </p:sp>
    </p:spTree>
    <p:extLst>
      <p:ext uri="{BB962C8B-B14F-4D97-AF65-F5344CB8AC3E}">
        <p14:creationId xmlns:p14="http://schemas.microsoft.com/office/powerpoint/2010/main" val="881745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FB77B3-8CB2-AE9C-C900-6E479DD900B8}"/>
              </a:ext>
            </a:extLst>
          </p:cNvPr>
          <p:cNvPicPr>
            <a:picLocks noChangeAspect="1"/>
          </p:cNvPicPr>
          <p:nvPr/>
        </p:nvPicPr>
        <p:blipFill>
          <a:blip r:embed="rId2"/>
          <a:stretch>
            <a:fillRect/>
          </a:stretch>
        </p:blipFill>
        <p:spPr>
          <a:xfrm>
            <a:off x="120834" y="119242"/>
            <a:ext cx="11950332" cy="4365672"/>
          </a:xfrm>
          <a:prstGeom prst="rect">
            <a:avLst/>
          </a:prstGeom>
        </p:spPr>
      </p:pic>
      <p:sp>
        <p:nvSpPr>
          <p:cNvPr id="5" name="TextBox 4">
            <a:extLst>
              <a:ext uri="{FF2B5EF4-FFF2-40B4-BE49-F238E27FC236}">
                <a16:creationId xmlns:a16="http://schemas.microsoft.com/office/drawing/2014/main" id="{1E571396-5900-2B4B-1C4E-73A3FC9030B2}"/>
              </a:ext>
            </a:extLst>
          </p:cNvPr>
          <p:cNvSpPr txBox="1"/>
          <p:nvPr/>
        </p:nvSpPr>
        <p:spPr>
          <a:xfrm>
            <a:off x="222794" y="4627154"/>
            <a:ext cx="5761445" cy="1938992"/>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chemeClr val="tx2">
                    <a:lumMod val="90000"/>
                    <a:lumOff val="10000"/>
                  </a:schemeClr>
                </a:solidFill>
              </a:rPr>
              <a:t>Who are you briefing?</a:t>
            </a:r>
          </a:p>
          <a:p>
            <a:pPr marL="285750" indent="-285750">
              <a:buFont typeface="Arial" panose="020B0604020202020204" pitchFamily="34" charset="0"/>
              <a:buChar char="•"/>
            </a:pPr>
            <a:r>
              <a:rPr lang="en-US" sz="2000" dirty="0">
                <a:solidFill>
                  <a:schemeClr val="tx2">
                    <a:lumMod val="90000"/>
                    <a:lumOff val="10000"/>
                  </a:schemeClr>
                </a:solidFill>
              </a:rPr>
              <a:t>What are their interests</a:t>
            </a:r>
          </a:p>
          <a:p>
            <a:pPr marL="285750" indent="-285750">
              <a:buFont typeface="Arial" panose="020B0604020202020204" pitchFamily="34" charset="0"/>
              <a:buChar char="•"/>
            </a:pPr>
            <a:r>
              <a:rPr lang="en-US" sz="2000" dirty="0">
                <a:solidFill>
                  <a:schemeClr val="tx2">
                    <a:lumMod val="90000"/>
                    <a:lumOff val="10000"/>
                  </a:schemeClr>
                </a:solidFill>
              </a:rPr>
              <a:t>What role do they play in decision-making</a:t>
            </a:r>
          </a:p>
          <a:p>
            <a:pPr marL="285750" indent="-285750">
              <a:buFont typeface="Arial" panose="020B0604020202020204" pitchFamily="34" charset="0"/>
              <a:buChar char="•"/>
            </a:pPr>
            <a:r>
              <a:rPr lang="en-US" sz="2000" dirty="0">
                <a:solidFill>
                  <a:schemeClr val="tx2">
                    <a:lumMod val="90000"/>
                    <a:lumOff val="10000"/>
                  </a:schemeClr>
                </a:solidFill>
              </a:rPr>
              <a:t>What is their schedule or agenda?</a:t>
            </a:r>
          </a:p>
          <a:p>
            <a:pPr marL="285750" indent="-285750">
              <a:buFont typeface="Arial" panose="020B0604020202020204" pitchFamily="34" charset="0"/>
              <a:buChar char="•"/>
            </a:pPr>
            <a:r>
              <a:rPr lang="en-US" sz="2000" dirty="0">
                <a:solidFill>
                  <a:schemeClr val="tx2">
                    <a:lumMod val="90000"/>
                    <a:lumOff val="10000"/>
                  </a:schemeClr>
                </a:solidFill>
              </a:rPr>
              <a:t>Are they an expert in what you are presenting?</a:t>
            </a:r>
          </a:p>
          <a:p>
            <a:pPr marL="285750" indent="-285750">
              <a:buFont typeface="Arial" panose="020B0604020202020204" pitchFamily="34" charset="0"/>
              <a:buChar char="•"/>
            </a:pPr>
            <a:r>
              <a:rPr lang="en-US" sz="2000" dirty="0">
                <a:solidFill>
                  <a:schemeClr val="tx2">
                    <a:lumMod val="90000"/>
                    <a:lumOff val="10000"/>
                  </a:schemeClr>
                </a:solidFill>
              </a:rPr>
              <a:t>Has someone written on your topic before?</a:t>
            </a:r>
          </a:p>
        </p:txBody>
      </p:sp>
      <p:sp>
        <p:nvSpPr>
          <p:cNvPr id="6" name="TextBox 5">
            <a:extLst>
              <a:ext uri="{FF2B5EF4-FFF2-40B4-BE49-F238E27FC236}">
                <a16:creationId xmlns:a16="http://schemas.microsoft.com/office/drawing/2014/main" id="{1772C070-896D-0F21-6AC2-AEA1CE70B627}"/>
              </a:ext>
            </a:extLst>
          </p:cNvPr>
          <p:cNvSpPr txBox="1"/>
          <p:nvPr/>
        </p:nvSpPr>
        <p:spPr>
          <a:xfrm>
            <a:off x="6656978" y="4504043"/>
            <a:ext cx="5535022" cy="2062103"/>
          </a:xfrm>
          <a:prstGeom prst="rect">
            <a:avLst/>
          </a:prstGeom>
          <a:noFill/>
        </p:spPr>
        <p:txBody>
          <a:bodyPr wrap="square" rtlCol="0">
            <a:spAutoFit/>
          </a:bodyPr>
          <a:lstStyle/>
          <a:p>
            <a:pPr algn="ctr"/>
            <a:r>
              <a:rPr lang="en-US" sz="2800" b="1" dirty="0">
                <a:solidFill>
                  <a:srgbClr val="C00000"/>
                </a:solidFill>
              </a:rPr>
              <a:t>RELEVANCE</a:t>
            </a:r>
          </a:p>
          <a:p>
            <a:pPr algn="ctr"/>
            <a:endParaRPr lang="en-US" sz="2800" b="1" dirty="0">
              <a:solidFill>
                <a:srgbClr val="C00000"/>
              </a:solidFill>
            </a:endParaRPr>
          </a:p>
          <a:p>
            <a:r>
              <a:rPr lang="en-US" sz="2400" b="1" i="1" dirty="0">
                <a:solidFill>
                  <a:schemeClr val="tx2">
                    <a:lumMod val="90000"/>
                    <a:lumOff val="10000"/>
                  </a:schemeClr>
                </a:solidFill>
              </a:rPr>
              <a:t>At a minimum you must include importance and implications to NATO and/or  your country.</a:t>
            </a:r>
          </a:p>
        </p:txBody>
      </p:sp>
    </p:spTree>
    <p:extLst>
      <p:ext uri="{BB962C8B-B14F-4D97-AF65-F5344CB8AC3E}">
        <p14:creationId xmlns:p14="http://schemas.microsoft.com/office/powerpoint/2010/main" val="3127771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5EEB07-EB58-62C9-29D3-68D93713EED4}"/>
              </a:ext>
            </a:extLst>
          </p:cNvPr>
          <p:cNvSpPr txBox="1"/>
          <p:nvPr/>
        </p:nvSpPr>
        <p:spPr>
          <a:xfrm>
            <a:off x="751840" y="203200"/>
            <a:ext cx="10353040" cy="646331"/>
          </a:xfrm>
          <a:prstGeom prst="rect">
            <a:avLst/>
          </a:prstGeom>
          <a:noFill/>
        </p:spPr>
        <p:txBody>
          <a:bodyPr wrap="square" rtlCol="0">
            <a:spAutoFit/>
          </a:bodyPr>
          <a:lstStyle/>
          <a:p>
            <a:pPr algn="ctr"/>
            <a:r>
              <a:rPr lang="en-US" sz="3600" b="1" dirty="0">
                <a:solidFill>
                  <a:schemeClr val="tx2">
                    <a:lumMod val="90000"/>
                    <a:lumOff val="10000"/>
                  </a:schemeClr>
                </a:solidFill>
              </a:rPr>
              <a:t>Clear and Concise Language</a:t>
            </a:r>
          </a:p>
        </p:txBody>
      </p:sp>
      <p:sp>
        <p:nvSpPr>
          <p:cNvPr id="3" name="TextBox 2">
            <a:extLst>
              <a:ext uri="{FF2B5EF4-FFF2-40B4-BE49-F238E27FC236}">
                <a16:creationId xmlns:a16="http://schemas.microsoft.com/office/drawing/2014/main" id="{257ADC64-E5EA-8C06-CC47-D0E1A4477247}"/>
              </a:ext>
            </a:extLst>
          </p:cNvPr>
          <p:cNvSpPr txBox="1"/>
          <p:nvPr/>
        </p:nvSpPr>
        <p:spPr>
          <a:xfrm>
            <a:off x="914400" y="1107440"/>
            <a:ext cx="10586720" cy="461665"/>
          </a:xfrm>
          <a:prstGeom prst="rect">
            <a:avLst/>
          </a:prstGeom>
          <a:solidFill>
            <a:srgbClr val="C00000"/>
          </a:solidFill>
          <a:ln>
            <a:solidFill>
              <a:srgbClr val="C00000"/>
            </a:solidFill>
          </a:ln>
        </p:spPr>
        <p:txBody>
          <a:bodyPr wrap="square" rtlCol="0">
            <a:spAutoFit/>
          </a:bodyPr>
          <a:lstStyle/>
          <a:p>
            <a:pPr algn="ctr"/>
            <a:r>
              <a:rPr lang="en-US" sz="2400" b="1" dirty="0">
                <a:solidFill>
                  <a:schemeClr val="bg1"/>
                </a:solidFill>
              </a:rPr>
              <a:t>GOAL: Present your reader with a clear understandable analytic message.</a:t>
            </a:r>
            <a:endParaRPr lang="en-US" dirty="0"/>
          </a:p>
        </p:txBody>
      </p:sp>
      <p:sp>
        <p:nvSpPr>
          <p:cNvPr id="5" name="TextBox 4">
            <a:extLst>
              <a:ext uri="{FF2B5EF4-FFF2-40B4-BE49-F238E27FC236}">
                <a16:creationId xmlns:a16="http://schemas.microsoft.com/office/drawing/2014/main" id="{E4D6C160-1163-3862-61EB-F0EAFAB50A58}"/>
              </a:ext>
            </a:extLst>
          </p:cNvPr>
          <p:cNvSpPr txBox="1"/>
          <p:nvPr/>
        </p:nvSpPr>
        <p:spPr>
          <a:xfrm>
            <a:off x="440525" y="1505098"/>
            <a:ext cx="5294029" cy="5262979"/>
          </a:xfrm>
          <a:prstGeom prst="rect">
            <a:avLst/>
          </a:prstGeom>
          <a:noFill/>
        </p:spPr>
        <p:txBody>
          <a:bodyPr wrap="square">
            <a:spAutoFit/>
          </a:bodyPr>
          <a:lstStyle/>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solidFill>
                  <a:schemeClr val="tx2">
                    <a:lumMod val="90000"/>
                    <a:lumOff val="10000"/>
                  </a:schemeClr>
                </a:solidFill>
              </a:rPr>
              <a:t>Clear distinction between Judgment, evidence, and assumption </a:t>
            </a:r>
          </a:p>
          <a:p>
            <a:pPr marL="285750" indent="-285750">
              <a:buFont typeface="Arial" panose="020B0604020202020204" pitchFamily="34" charset="0"/>
              <a:buChar char="•"/>
            </a:pPr>
            <a:endParaRPr lang="en-US" sz="2400" dirty="0">
              <a:solidFill>
                <a:schemeClr val="tx2">
                  <a:lumMod val="90000"/>
                  <a:lumOff val="10000"/>
                </a:schemeClr>
              </a:solidFill>
            </a:endParaRPr>
          </a:p>
          <a:p>
            <a:pPr marL="285750" indent="-285750">
              <a:buFont typeface="Arial" panose="020B0604020202020204" pitchFamily="34" charset="0"/>
              <a:buChar char="•"/>
            </a:pPr>
            <a:r>
              <a:rPr lang="en-US" sz="2400" dirty="0">
                <a:solidFill>
                  <a:schemeClr val="tx2">
                    <a:lumMod val="90000"/>
                    <a:lumOff val="10000"/>
                  </a:schemeClr>
                </a:solidFill>
              </a:rPr>
              <a:t>Written for intermediate reading skills</a:t>
            </a:r>
          </a:p>
          <a:p>
            <a:pPr marL="285750" indent="-285750">
              <a:buFont typeface="Arial" panose="020B0604020202020204" pitchFamily="34" charset="0"/>
              <a:buChar char="•"/>
            </a:pPr>
            <a:endParaRPr lang="en-US" sz="2400" dirty="0">
              <a:solidFill>
                <a:schemeClr val="tx2">
                  <a:lumMod val="90000"/>
                  <a:lumOff val="10000"/>
                </a:schemeClr>
              </a:solidFill>
            </a:endParaRPr>
          </a:p>
          <a:p>
            <a:pPr marL="285750" indent="-285750">
              <a:buFont typeface="Arial" panose="020B0604020202020204" pitchFamily="34" charset="0"/>
              <a:buChar char="•"/>
            </a:pPr>
            <a:r>
              <a:rPr lang="en-US" sz="2400" dirty="0">
                <a:solidFill>
                  <a:schemeClr val="tx2">
                    <a:lumMod val="90000"/>
                    <a:lumOff val="10000"/>
                  </a:schemeClr>
                </a:solidFill>
              </a:rPr>
              <a:t>Short sentences</a:t>
            </a:r>
          </a:p>
          <a:p>
            <a:pPr marL="285750" indent="-285750">
              <a:buFont typeface="Arial" panose="020B0604020202020204" pitchFamily="34" charset="0"/>
              <a:buChar char="•"/>
            </a:pPr>
            <a:endParaRPr lang="en-US" sz="2400" dirty="0">
              <a:solidFill>
                <a:schemeClr val="tx2">
                  <a:lumMod val="90000"/>
                  <a:lumOff val="10000"/>
                </a:schemeClr>
              </a:solidFill>
            </a:endParaRPr>
          </a:p>
          <a:p>
            <a:pPr marL="285750" indent="-285750">
              <a:buFont typeface="Arial" panose="020B0604020202020204" pitchFamily="34" charset="0"/>
              <a:buChar char="•"/>
            </a:pPr>
            <a:r>
              <a:rPr lang="en-US" sz="2400" dirty="0">
                <a:solidFill>
                  <a:schemeClr val="tx2">
                    <a:lumMod val="90000"/>
                    <a:lumOff val="10000"/>
                  </a:schemeClr>
                </a:solidFill>
              </a:rPr>
              <a:t>No Jargon or technical terms</a:t>
            </a:r>
          </a:p>
          <a:p>
            <a:pPr marL="285750" indent="-285750">
              <a:buFont typeface="Arial" panose="020B0604020202020204" pitchFamily="34" charset="0"/>
              <a:buChar char="•"/>
            </a:pPr>
            <a:endParaRPr lang="en-US" sz="2400" dirty="0">
              <a:solidFill>
                <a:schemeClr val="tx2">
                  <a:lumMod val="90000"/>
                  <a:lumOff val="10000"/>
                </a:schemeClr>
              </a:solidFill>
            </a:endParaRPr>
          </a:p>
          <a:p>
            <a:pPr marL="285750" indent="-285750">
              <a:buFont typeface="Arial" panose="020B0604020202020204" pitchFamily="34" charset="0"/>
              <a:buChar char="•"/>
            </a:pPr>
            <a:r>
              <a:rPr lang="en-US" sz="2400" dirty="0">
                <a:solidFill>
                  <a:schemeClr val="tx2">
                    <a:lumMod val="90000"/>
                    <a:lumOff val="10000"/>
                  </a:schemeClr>
                </a:solidFill>
              </a:rPr>
              <a:t>Reduce adjective and adverbs</a:t>
            </a:r>
          </a:p>
          <a:p>
            <a:pPr marL="285750" indent="-285750">
              <a:buFont typeface="Arial" panose="020B0604020202020204" pitchFamily="34" charset="0"/>
              <a:buChar char="•"/>
            </a:pPr>
            <a:endParaRPr lang="en-US" sz="2400" dirty="0">
              <a:solidFill>
                <a:schemeClr val="tx2">
                  <a:lumMod val="90000"/>
                  <a:lumOff val="10000"/>
                </a:schemeClr>
              </a:solidFill>
            </a:endParaRPr>
          </a:p>
          <a:p>
            <a:pPr marL="285750" indent="-285750">
              <a:buFont typeface="Arial" panose="020B0604020202020204" pitchFamily="34" charset="0"/>
              <a:buChar char="•"/>
            </a:pPr>
            <a:r>
              <a:rPr lang="en-US" sz="2400" dirty="0">
                <a:solidFill>
                  <a:schemeClr val="tx2">
                    <a:lumMod val="90000"/>
                    <a:lumOff val="10000"/>
                  </a:schemeClr>
                </a:solidFill>
              </a:rPr>
              <a:t>Active V. Passive Voice </a:t>
            </a:r>
          </a:p>
        </p:txBody>
      </p:sp>
      <p:graphicFrame>
        <p:nvGraphicFramePr>
          <p:cNvPr id="6" name="Table 9">
            <a:extLst>
              <a:ext uri="{FF2B5EF4-FFF2-40B4-BE49-F238E27FC236}">
                <a16:creationId xmlns:a16="http://schemas.microsoft.com/office/drawing/2014/main" id="{33E3C0F2-A52D-EC5B-EC15-0C782E5888FF}"/>
              </a:ext>
            </a:extLst>
          </p:cNvPr>
          <p:cNvGraphicFramePr>
            <a:graphicFrameLocks noGrp="1"/>
          </p:cNvGraphicFramePr>
          <p:nvPr>
            <p:extLst>
              <p:ext uri="{D42A27DB-BD31-4B8C-83A1-F6EECF244321}">
                <p14:modId xmlns:p14="http://schemas.microsoft.com/office/powerpoint/2010/main" val="2609889568"/>
              </p:ext>
            </p:extLst>
          </p:nvPr>
        </p:nvGraphicFramePr>
        <p:xfrm>
          <a:off x="5859888" y="1935986"/>
          <a:ext cx="5550796" cy="1280160"/>
        </p:xfrm>
        <a:graphic>
          <a:graphicData uri="http://schemas.openxmlformats.org/drawingml/2006/table">
            <a:tbl>
              <a:tblPr firstRow="1" bandRow="1"/>
              <a:tblGrid>
                <a:gridCol w="3273952">
                  <a:extLst>
                    <a:ext uri="{9D8B030D-6E8A-4147-A177-3AD203B41FA5}">
                      <a16:colId xmlns:a16="http://schemas.microsoft.com/office/drawing/2014/main" val="3611579284"/>
                    </a:ext>
                  </a:extLst>
                </a:gridCol>
                <a:gridCol w="2276844">
                  <a:extLst>
                    <a:ext uri="{9D8B030D-6E8A-4147-A177-3AD203B41FA5}">
                      <a16:colId xmlns:a16="http://schemas.microsoft.com/office/drawing/2014/main" val="3081599506"/>
                    </a:ext>
                  </a:extLst>
                </a:gridCol>
              </a:tblGrid>
              <a:tr h="32858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dirty="0">
                          <a:solidFill>
                            <a:schemeClr val="tx1"/>
                          </a:solidFill>
                        </a:rPr>
                        <a:t>Active Voice</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Students learned tradecraft. </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500316522"/>
                  </a:ext>
                </a:extLst>
              </a:tr>
              <a:tr h="32408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dirty="0">
                          <a:solidFill>
                            <a:schemeClr val="tx1"/>
                          </a:solidFill>
                        </a:rPr>
                        <a:t>Passive Voice</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dirty="0"/>
                        <a:t>Tradecraft was learned…</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268751095"/>
                  </a:ext>
                </a:extLst>
              </a:tr>
            </a:tbl>
          </a:graphicData>
        </a:graphic>
      </p:graphicFrame>
      <p:pic>
        <p:nvPicPr>
          <p:cNvPr id="7" name="Picture 6">
            <a:extLst>
              <a:ext uri="{FF2B5EF4-FFF2-40B4-BE49-F238E27FC236}">
                <a16:creationId xmlns:a16="http://schemas.microsoft.com/office/drawing/2014/main" id="{3C79DBA2-5C76-CA36-B691-718023DA605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9601941" y="3583578"/>
            <a:ext cx="1808743" cy="2672176"/>
          </a:xfrm>
          <a:prstGeom prst="rect">
            <a:avLst/>
          </a:prstGeom>
        </p:spPr>
      </p:pic>
      <p:sp>
        <p:nvSpPr>
          <p:cNvPr id="8" name="TextBox 7">
            <a:extLst>
              <a:ext uri="{FF2B5EF4-FFF2-40B4-BE49-F238E27FC236}">
                <a16:creationId xmlns:a16="http://schemas.microsoft.com/office/drawing/2014/main" id="{81097CB6-1735-D972-D8F9-76063A20917A}"/>
              </a:ext>
            </a:extLst>
          </p:cNvPr>
          <p:cNvSpPr txBox="1"/>
          <p:nvPr/>
        </p:nvSpPr>
        <p:spPr>
          <a:xfrm>
            <a:off x="7138496" y="5928552"/>
            <a:ext cx="2803301" cy="461665"/>
          </a:xfrm>
          <a:prstGeom prst="rect">
            <a:avLst/>
          </a:prstGeom>
          <a:noFill/>
        </p:spPr>
        <p:txBody>
          <a:bodyPr wrap="square" rtlCol="0">
            <a:spAutoFit/>
          </a:bodyPr>
          <a:lstStyle/>
          <a:p>
            <a:r>
              <a:rPr lang="en-US" sz="2400" b="1" dirty="0">
                <a:solidFill>
                  <a:srgbClr val="70AD47">
                    <a:lumMod val="75000"/>
                  </a:srgbClr>
                </a:solidFill>
                <a:latin typeface="Calibri" panose="020F0502020204030204"/>
              </a:rPr>
              <a:t>“…by zombies” </a:t>
            </a:r>
          </a:p>
        </p:txBody>
      </p:sp>
      <p:pic>
        <p:nvPicPr>
          <p:cNvPr id="9" name="Picture 8">
            <a:extLst>
              <a:ext uri="{FF2B5EF4-FFF2-40B4-BE49-F238E27FC236}">
                <a16:creationId xmlns:a16="http://schemas.microsoft.com/office/drawing/2014/main" id="{705403DA-9E17-7B23-701D-EDF9C915D2EA}"/>
              </a:ext>
            </a:extLst>
          </p:cNvPr>
          <p:cNvPicPr>
            <a:picLocks noChangeAspect="1"/>
          </p:cNvPicPr>
          <p:nvPr/>
        </p:nvPicPr>
        <p:blipFill>
          <a:blip r:embed="rId4"/>
          <a:stretch>
            <a:fillRect/>
          </a:stretch>
        </p:blipFill>
        <p:spPr>
          <a:xfrm>
            <a:off x="7509279" y="3269026"/>
            <a:ext cx="1721879" cy="1735124"/>
          </a:xfrm>
          <a:prstGeom prst="rect">
            <a:avLst/>
          </a:prstGeom>
        </p:spPr>
      </p:pic>
    </p:spTree>
    <p:extLst>
      <p:ext uri="{BB962C8B-B14F-4D97-AF65-F5344CB8AC3E}">
        <p14:creationId xmlns:p14="http://schemas.microsoft.com/office/powerpoint/2010/main" val="2988483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AB7378-1BD0-3616-0BC0-4B0A15533635}"/>
              </a:ext>
            </a:extLst>
          </p:cNvPr>
          <p:cNvSpPr txBox="1"/>
          <p:nvPr/>
        </p:nvSpPr>
        <p:spPr>
          <a:xfrm>
            <a:off x="1244600" y="111760"/>
            <a:ext cx="9702800" cy="1569660"/>
          </a:xfrm>
          <a:prstGeom prst="rect">
            <a:avLst/>
          </a:prstGeom>
          <a:noFill/>
        </p:spPr>
        <p:txBody>
          <a:bodyPr wrap="square" rtlCol="0">
            <a:spAutoFit/>
          </a:bodyPr>
          <a:lstStyle/>
          <a:p>
            <a:pPr algn="ctr"/>
            <a:r>
              <a:rPr lang="en-US" sz="3600" dirty="0">
                <a:solidFill>
                  <a:schemeClr val="tx2">
                    <a:lumMod val="90000"/>
                    <a:lumOff val="10000"/>
                  </a:schemeClr>
                </a:solidFill>
              </a:rPr>
              <a:t>HUMINT Summaries</a:t>
            </a:r>
          </a:p>
          <a:p>
            <a:pPr algn="ctr"/>
            <a:r>
              <a:rPr lang="en-US" sz="2400" dirty="0">
                <a:solidFill>
                  <a:schemeClr val="tx2">
                    <a:lumMod val="90000"/>
                    <a:lumOff val="10000"/>
                  </a:schemeClr>
                </a:solidFill>
              </a:rPr>
              <a:t>Football Example</a:t>
            </a:r>
          </a:p>
          <a:p>
            <a:pPr algn="ctr"/>
            <a:endParaRPr lang="en-US" sz="3600" dirty="0">
              <a:solidFill>
                <a:schemeClr val="tx2">
                  <a:lumMod val="90000"/>
                  <a:lumOff val="10000"/>
                </a:schemeClr>
              </a:solidFill>
            </a:endParaRPr>
          </a:p>
        </p:txBody>
      </p:sp>
      <p:sp>
        <p:nvSpPr>
          <p:cNvPr id="5" name="TextBox 4">
            <a:extLst>
              <a:ext uri="{FF2B5EF4-FFF2-40B4-BE49-F238E27FC236}">
                <a16:creationId xmlns:a16="http://schemas.microsoft.com/office/drawing/2014/main" id="{7ACCC6BF-BFA4-821D-2D2D-758DAFC14907}"/>
              </a:ext>
            </a:extLst>
          </p:cNvPr>
          <p:cNvSpPr txBox="1"/>
          <p:nvPr/>
        </p:nvSpPr>
        <p:spPr>
          <a:xfrm>
            <a:off x="958669" y="2989117"/>
            <a:ext cx="10607040" cy="3447098"/>
          </a:xfrm>
          <a:prstGeom prst="rect">
            <a:avLst/>
          </a:prstGeom>
          <a:noFill/>
        </p:spPr>
        <p:txBody>
          <a:bodyPr wrap="square">
            <a:spAutoFit/>
          </a:bodyPr>
          <a:lstStyle/>
          <a:p>
            <a:r>
              <a:rPr lang="en-US" sz="2000" dirty="0">
                <a:solidFill>
                  <a:schemeClr val="tx2">
                    <a:lumMod val="90000"/>
                    <a:lumOff val="10000"/>
                  </a:schemeClr>
                </a:solidFill>
              </a:rPr>
              <a:t>Based on reliable scouting reports, Germany is likely to play in a 4-3-3 formation with their attack focused on scoring from close range.  The team also practiced defending against counters. It is likely that number 7 their key midfielder is injured. He was seen taking light exercise with the presence of a physiotherapist.  Number 14 was seen practicing with the other starters instead. </a:t>
            </a:r>
          </a:p>
          <a:p>
            <a:endParaRPr lang="en-US" sz="2000" dirty="0">
              <a:solidFill>
                <a:schemeClr val="tx2">
                  <a:lumMod val="90000"/>
                  <a:lumOff val="10000"/>
                </a:schemeClr>
              </a:solidFill>
            </a:endParaRPr>
          </a:p>
          <a:p>
            <a:r>
              <a:rPr lang="en-US" sz="2000" dirty="0">
                <a:solidFill>
                  <a:schemeClr val="tx2">
                    <a:lumMod val="90000"/>
                    <a:lumOff val="10000"/>
                  </a:schemeClr>
                </a:solidFill>
              </a:rPr>
              <a:t>Analyst Comment: Disrupting Germany's midfield and exploiting potential defensive weaknesses on the counter is probably the most effective approach against  Germany’s expected style of play in the finals. The status of number 7 and the role of number 14 are key variables to watch as it may affect the team’s midfield formation.</a:t>
            </a:r>
            <a:endParaRPr lang="en-US" dirty="0"/>
          </a:p>
          <a:p>
            <a:endParaRPr lang="en-US" dirty="0"/>
          </a:p>
        </p:txBody>
      </p:sp>
      <p:sp>
        <p:nvSpPr>
          <p:cNvPr id="2" name="TextBox 1">
            <a:extLst>
              <a:ext uri="{FF2B5EF4-FFF2-40B4-BE49-F238E27FC236}">
                <a16:creationId xmlns:a16="http://schemas.microsoft.com/office/drawing/2014/main" id="{B93E1301-DA78-D9AA-0EA4-4DCAE4D94B7C}"/>
              </a:ext>
            </a:extLst>
          </p:cNvPr>
          <p:cNvSpPr txBox="1"/>
          <p:nvPr/>
        </p:nvSpPr>
        <p:spPr>
          <a:xfrm>
            <a:off x="1462314" y="1544670"/>
            <a:ext cx="8977086" cy="646331"/>
          </a:xfrm>
          <a:prstGeom prst="rect">
            <a:avLst/>
          </a:prstGeom>
          <a:noFill/>
        </p:spPr>
        <p:txBody>
          <a:bodyPr wrap="square" rtlCol="0">
            <a:spAutoFit/>
          </a:bodyPr>
          <a:lstStyle/>
          <a:p>
            <a:pPr algn="ctr"/>
            <a:r>
              <a:rPr lang="en-US" sz="3600" i="1" dirty="0">
                <a:solidFill>
                  <a:srgbClr val="FF0000"/>
                </a:solidFill>
              </a:rPr>
              <a:t>The Exception to the BLUF Rule</a:t>
            </a:r>
          </a:p>
        </p:txBody>
      </p:sp>
      <p:sp>
        <p:nvSpPr>
          <p:cNvPr id="4" name="TextBox 3">
            <a:extLst>
              <a:ext uri="{FF2B5EF4-FFF2-40B4-BE49-F238E27FC236}">
                <a16:creationId xmlns:a16="http://schemas.microsoft.com/office/drawing/2014/main" id="{6AFD5456-C448-AFE8-7404-8730832220D0}"/>
              </a:ext>
            </a:extLst>
          </p:cNvPr>
          <p:cNvSpPr txBox="1"/>
          <p:nvPr/>
        </p:nvSpPr>
        <p:spPr>
          <a:xfrm>
            <a:off x="3379652" y="2298369"/>
            <a:ext cx="8186057" cy="1200329"/>
          </a:xfrm>
          <a:prstGeom prst="rect">
            <a:avLst/>
          </a:prstGeom>
          <a:noFill/>
        </p:spPr>
        <p:txBody>
          <a:bodyPr wrap="square" rtlCol="0">
            <a:spAutoFit/>
          </a:bodyPr>
          <a:lstStyle/>
          <a:p>
            <a:pPr marL="342900" indent="-342900">
              <a:buFont typeface="Arial" panose="020B0604020202020204" pitchFamily="34" charset="0"/>
              <a:buChar char="•"/>
            </a:pPr>
            <a:r>
              <a:rPr lang="en-US" sz="3600" dirty="0">
                <a:solidFill>
                  <a:schemeClr val="tx2">
                    <a:lumMod val="90000"/>
                    <a:lumOff val="10000"/>
                  </a:schemeClr>
                </a:solidFill>
              </a:rPr>
              <a:t>Summary of sources</a:t>
            </a:r>
          </a:p>
          <a:p>
            <a:pPr marL="342900" indent="-342900">
              <a:buFont typeface="Arial" panose="020B0604020202020204" pitchFamily="34" charset="0"/>
              <a:buChar char="•"/>
            </a:pPr>
            <a:r>
              <a:rPr lang="en-US" sz="3600" dirty="0">
                <a:solidFill>
                  <a:schemeClr val="tx2">
                    <a:lumMod val="90000"/>
                    <a:lumOff val="10000"/>
                  </a:schemeClr>
                </a:solidFill>
              </a:rPr>
              <a:t>Short analytic comment.</a:t>
            </a:r>
          </a:p>
        </p:txBody>
      </p:sp>
    </p:spTree>
    <p:extLst>
      <p:ext uri="{BB962C8B-B14F-4D97-AF65-F5344CB8AC3E}">
        <p14:creationId xmlns:p14="http://schemas.microsoft.com/office/powerpoint/2010/main" val="1926277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5596E4-6668-1101-DE19-00606DFFC7FA}"/>
              </a:ext>
            </a:extLst>
          </p:cNvPr>
          <p:cNvSpPr txBox="1"/>
          <p:nvPr/>
        </p:nvSpPr>
        <p:spPr>
          <a:xfrm>
            <a:off x="1244600" y="111760"/>
            <a:ext cx="9702800" cy="1015663"/>
          </a:xfrm>
          <a:prstGeom prst="rect">
            <a:avLst/>
          </a:prstGeom>
          <a:noFill/>
        </p:spPr>
        <p:txBody>
          <a:bodyPr wrap="square" rtlCol="0">
            <a:spAutoFit/>
          </a:bodyPr>
          <a:lstStyle/>
          <a:p>
            <a:pPr algn="ctr"/>
            <a:r>
              <a:rPr lang="en-US" sz="3600" dirty="0">
                <a:solidFill>
                  <a:schemeClr val="tx2">
                    <a:lumMod val="90000"/>
                    <a:lumOff val="10000"/>
                  </a:schemeClr>
                </a:solidFill>
              </a:rPr>
              <a:t> Intelligence Summaries</a:t>
            </a:r>
          </a:p>
          <a:p>
            <a:pPr algn="ctr"/>
            <a:r>
              <a:rPr lang="en-US" sz="2400" dirty="0">
                <a:solidFill>
                  <a:schemeClr val="tx2">
                    <a:lumMod val="90000"/>
                    <a:lumOff val="10000"/>
                  </a:schemeClr>
                </a:solidFill>
              </a:rPr>
              <a:t>Football Example</a:t>
            </a:r>
            <a:endParaRPr lang="en-US" sz="3600" dirty="0">
              <a:solidFill>
                <a:schemeClr val="tx2">
                  <a:lumMod val="90000"/>
                  <a:lumOff val="10000"/>
                </a:schemeClr>
              </a:solidFill>
            </a:endParaRPr>
          </a:p>
        </p:txBody>
      </p:sp>
      <p:grpSp>
        <p:nvGrpSpPr>
          <p:cNvPr id="15" name="Group 14">
            <a:extLst>
              <a:ext uri="{FF2B5EF4-FFF2-40B4-BE49-F238E27FC236}">
                <a16:creationId xmlns:a16="http://schemas.microsoft.com/office/drawing/2014/main" id="{CE161492-4EE6-4A89-A8E3-215FFC0D751D}"/>
              </a:ext>
            </a:extLst>
          </p:cNvPr>
          <p:cNvGrpSpPr/>
          <p:nvPr/>
        </p:nvGrpSpPr>
        <p:grpSpPr>
          <a:xfrm>
            <a:off x="201383" y="1447799"/>
            <a:ext cx="9835244" cy="5195472"/>
            <a:chOff x="201383" y="1447799"/>
            <a:chExt cx="9835244" cy="5195472"/>
          </a:xfrm>
        </p:grpSpPr>
        <p:grpSp>
          <p:nvGrpSpPr>
            <p:cNvPr id="14" name="Group 13">
              <a:extLst>
                <a:ext uri="{FF2B5EF4-FFF2-40B4-BE49-F238E27FC236}">
                  <a16:creationId xmlns:a16="http://schemas.microsoft.com/office/drawing/2014/main" id="{4AEAF591-4664-F4C8-7D9E-0396ED24A148}"/>
                </a:ext>
              </a:extLst>
            </p:cNvPr>
            <p:cNvGrpSpPr/>
            <p:nvPr/>
          </p:nvGrpSpPr>
          <p:grpSpPr>
            <a:xfrm>
              <a:off x="2688770" y="1447799"/>
              <a:ext cx="7347857" cy="5195472"/>
              <a:chOff x="2688770" y="1447799"/>
              <a:chExt cx="7347857" cy="5195472"/>
            </a:xfrm>
          </p:grpSpPr>
          <p:sp>
            <p:nvSpPr>
              <p:cNvPr id="4" name="Isosceles Triangle 3">
                <a:extLst>
                  <a:ext uri="{FF2B5EF4-FFF2-40B4-BE49-F238E27FC236}">
                    <a16:creationId xmlns:a16="http://schemas.microsoft.com/office/drawing/2014/main" id="{4D9F2E8B-65AB-64F8-8BFF-9252779A03F9}"/>
                  </a:ext>
                </a:extLst>
              </p:cNvPr>
              <p:cNvSpPr/>
              <p:nvPr/>
            </p:nvSpPr>
            <p:spPr>
              <a:xfrm rot="10800000">
                <a:off x="2922811" y="1725831"/>
                <a:ext cx="6879771" cy="4917440"/>
              </a:xfrm>
              <a:prstGeom prst="triangle">
                <a:avLst/>
              </a:prstGeom>
              <a:noFill/>
              <a:ln w="57150">
                <a:solidFill>
                  <a:srgbClr val="002060">
                    <a:alpha val="10196"/>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2AE3771F-7931-08A9-37F6-FAD68FBD6425}"/>
                  </a:ext>
                </a:extLst>
              </p:cNvPr>
              <p:cNvGrpSpPr/>
              <p:nvPr/>
            </p:nvGrpSpPr>
            <p:grpSpPr>
              <a:xfrm>
                <a:off x="2688770" y="1447799"/>
                <a:ext cx="7347857" cy="3649306"/>
                <a:chOff x="2688770" y="1447799"/>
                <a:chExt cx="7347857" cy="3649306"/>
              </a:xfrm>
            </p:grpSpPr>
            <p:sp>
              <p:nvSpPr>
                <p:cNvPr id="5" name="TextBox 4">
                  <a:extLst>
                    <a:ext uri="{FF2B5EF4-FFF2-40B4-BE49-F238E27FC236}">
                      <a16:creationId xmlns:a16="http://schemas.microsoft.com/office/drawing/2014/main" id="{F4050771-D35A-D526-26F3-FA37A837BA17}"/>
                    </a:ext>
                  </a:extLst>
                </p:cNvPr>
                <p:cNvSpPr txBox="1"/>
                <p:nvPr/>
              </p:nvSpPr>
              <p:spPr>
                <a:xfrm>
                  <a:off x="2688770" y="1447799"/>
                  <a:ext cx="7347857" cy="1015663"/>
                </a:xfrm>
                <a:prstGeom prst="rect">
                  <a:avLst/>
                </a:prstGeom>
                <a:noFill/>
                <a:ln w="57150"/>
                <a:effectLst>
                  <a:outerShdw blurRad="63500" sx="102000" sy="102000" algn="ctr"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b="1" dirty="0">
                      <a:solidFill>
                        <a:schemeClr val="tx2">
                          <a:lumMod val="90000"/>
                          <a:lumOff val="10000"/>
                        </a:schemeClr>
                      </a:solidFill>
                    </a:rPr>
                    <a:t>BLUF:  Main Judgment including what/so what and uncertainty terms. Confidence statement to include why you chose the level of confidence.</a:t>
                  </a:r>
                </a:p>
              </p:txBody>
            </p:sp>
            <p:sp>
              <p:nvSpPr>
                <p:cNvPr id="6" name="TextBox 5">
                  <a:extLst>
                    <a:ext uri="{FF2B5EF4-FFF2-40B4-BE49-F238E27FC236}">
                      <a16:creationId xmlns:a16="http://schemas.microsoft.com/office/drawing/2014/main" id="{BE092E67-8922-3248-390D-3C038AB95B93}"/>
                    </a:ext>
                  </a:extLst>
                </p:cNvPr>
                <p:cNvSpPr txBox="1"/>
                <p:nvPr/>
              </p:nvSpPr>
              <p:spPr>
                <a:xfrm>
                  <a:off x="4230912" y="2750720"/>
                  <a:ext cx="4263571" cy="400110"/>
                </a:xfrm>
                <a:prstGeom prst="rect">
                  <a:avLst/>
                </a:prstGeom>
                <a:noFill/>
              </p:spPr>
              <p:txBody>
                <a:bodyPr wrap="square" rtlCol="0">
                  <a:spAutoFit/>
                </a:bodyPr>
                <a:lstStyle/>
                <a:p>
                  <a:pPr marL="285750" indent="-285750">
                    <a:buFont typeface="Arial" panose="020B0604020202020204" pitchFamily="34" charset="0"/>
                    <a:buChar char="•"/>
                  </a:pPr>
                  <a:r>
                    <a:rPr lang="en-US" sz="2000" b="1" dirty="0">
                      <a:solidFill>
                        <a:schemeClr val="tx2">
                          <a:lumMod val="90000"/>
                          <a:lumOff val="10000"/>
                        </a:schemeClr>
                      </a:solidFill>
                    </a:rPr>
                    <a:t>Evidence from Source</a:t>
                  </a:r>
                </a:p>
              </p:txBody>
            </p:sp>
            <p:sp>
              <p:nvSpPr>
                <p:cNvPr id="7" name="TextBox 6">
                  <a:extLst>
                    <a:ext uri="{FF2B5EF4-FFF2-40B4-BE49-F238E27FC236}">
                      <a16:creationId xmlns:a16="http://schemas.microsoft.com/office/drawing/2014/main" id="{EA8D7591-FF8C-6225-F52A-F8E72BA2AD67}"/>
                    </a:ext>
                  </a:extLst>
                </p:cNvPr>
                <p:cNvSpPr txBox="1"/>
                <p:nvPr/>
              </p:nvSpPr>
              <p:spPr>
                <a:xfrm>
                  <a:off x="4230912" y="3367608"/>
                  <a:ext cx="4263571" cy="400110"/>
                </a:xfrm>
                <a:prstGeom prst="rect">
                  <a:avLst/>
                </a:prstGeom>
                <a:noFill/>
              </p:spPr>
              <p:txBody>
                <a:bodyPr wrap="square" rtlCol="0">
                  <a:spAutoFit/>
                </a:bodyPr>
                <a:lstStyle/>
                <a:p>
                  <a:pPr marL="285750" indent="-285750">
                    <a:buFont typeface="Arial" panose="020B0604020202020204" pitchFamily="34" charset="0"/>
                    <a:buChar char="•"/>
                  </a:pPr>
                  <a:r>
                    <a:rPr lang="en-US" sz="2000" b="1" dirty="0">
                      <a:solidFill>
                        <a:schemeClr val="tx2">
                          <a:lumMod val="90000"/>
                          <a:lumOff val="10000"/>
                        </a:schemeClr>
                      </a:solidFill>
                    </a:rPr>
                    <a:t>Evidence from Source</a:t>
                  </a:r>
                </a:p>
              </p:txBody>
            </p:sp>
            <p:sp>
              <p:nvSpPr>
                <p:cNvPr id="8" name="TextBox 7">
                  <a:extLst>
                    <a:ext uri="{FF2B5EF4-FFF2-40B4-BE49-F238E27FC236}">
                      <a16:creationId xmlns:a16="http://schemas.microsoft.com/office/drawing/2014/main" id="{FAAD0DA0-AB90-838A-419F-D2D6F937BA41}"/>
                    </a:ext>
                  </a:extLst>
                </p:cNvPr>
                <p:cNvSpPr txBox="1"/>
                <p:nvPr/>
              </p:nvSpPr>
              <p:spPr>
                <a:xfrm>
                  <a:off x="4230912" y="3984496"/>
                  <a:ext cx="4263571" cy="400110"/>
                </a:xfrm>
                <a:prstGeom prst="rect">
                  <a:avLst/>
                </a:prstGeom>
                <a:noFill/>
              </p:spPr>
              <p:txBody>
                <a:bodyPr wrap="square" rtlCol="0">
                  <a:spAutoFit/>
                </a:bodyPr>
                <a:lstStyle/>
                <a:p>
                  <a:pPr marL="285750" indent="-285750">
                    <a:buFont typeface="Arial" panose="020B0604020202020204" pitchFamily="34" charset="0"/>
                    <a:buChar char="•"/>
                  </a:pPr>
                  <a:r>
                    <a:rPr lang="en-US" sz="2000" b="1" dirty="0">
                      <a:solidFill>
                        <a:schemeClr val="tx2">
                          <a:lumMod val="90000"/>
                          <a:lumOff val="10000"/>
                        </a:schemeClr>
                      </a:solidFill>
                    </a:rPr>
                    <a:t>Evidence from Source</a:t>
                  </a:r>
                </a:p>
              </p:txBody>
            </p:sp>
            <p:sp>
              <p:nvSpPr>
                <p:cNvPr id="9" name="TextBox 8">
                  <a:extLst>
                    <a:ext uri="{FF2B5EF4-FFF2-40B4-BE49-F238E27FC236}">
                      <a16:creationId xmlns:a16="http://schemas.microsoft.com/office/drawing/2014/main" id="{EEA66A23-DB8F-5B96-CD19-B342C9C83F85}"/>
                    </a:ext>
                  </a:extLst>
                </p:cNvPr>
                <p:cNvSpPr txBox="1"/>
                <p:nvPr/>
              </p:nvSpPr>
              <p:spPr>
                <a:xfrm>
                  <a:off x="4280802" y="4696995"/>
                  <a:ext cx="3759202" cy="400110"/>
                </a:xfrm>
                <a:prstGeom prst="rect">
                  <a:avLst/>
                </a:prstGeom>
                <a:noFill/>
                <a:ln w="28575">
                  <a:solidFill>
                    <a:schemeClr val="accent4">
                      <a:lumMod val="50000"/>
                    </a:schemeClr>
                  </a:solidFill>
                  <a:prstDash val="dash"/>
                </a:ln>
              </p:spPr>
              <p:txBody>
                <a:bodyPr wrap="square" rtlCol="0">
                  <a:spAutoFit/>
                </a:bodyPr>
                <a:lstStyle/>
                <a:p>
                  <a:pPr marL="285750" indent="-285750">
                    <a:buFont typeface="Arial" panose="020B0604020202020204" pitchFamily="34" charset="0"/>
                    <a:buChar char="•"/>
                  </a:pPr>
                  <a:r>
                    <a:rPr lang="en-US" sz="2000" b="1" dirty="0">
                      <a:solidFill>
                        <a:schemeClr val="tx2">
                          <a:lumMod val="90000"/>
                          <a:lumOff val="10000"/>
                        </a:schemeClr>
                      </a:solidFill>
                    </a:rPr>
                    <a:t>Vulnerability or opportunity</a:t>
                  </a:r>
                </a:p>
              </p:txBody>
            </p:sp>
          </p:grpSp>
        </p:grpSp>
        <p:sp>
          <p:nvSpPr>
            <p:cNvPr id="10" name="TextBox 9">
              <a:extLst>
                <a:ext uri="{FF2B5EF4-FFF2-40B4-BE49-F238E27FC236}">
                  <a16:creationId xmlns:a16="http://schemas.microsoft.com/office/drawing/2014/main" id="{6647F88A-86B8-AA90-2E20-DDACC30423F1}"/>
                </a:ext>
              </a:extLst>
            </p:cNvPr>
            <p:cNvSpPr txBox="1"/>
            <p:nvPr/>
          </p:nvSpPr>
          <p:spPr>
            <a:xfrm>
              <a:off x="201383" y="5097105"/>
              <a:ext cx="2721428" cy="1384995"/>
            </a:xfrm>
            <a:prstGeom prst="rect">
              <a:avLst/>
            </a:prstGeom>
            <a:noFill/>
          </p:spPr>
          <p:txBody>
            <a:bodyPr wrap="square" rtlCol="0">
              <a:spAutoFit/>
            </a:bodyPr>
            <a:lstStyle/>
            <a:p>
              <a:r>
                <a:rPr lang="en-US" sz="2800" b="1" dirty="0">
                  <a:solidFill>
                    <a:srgbClr val="C00000"/>
                  </a:solidFill>
                </a:rPr>
                <a:t>Each Topic:</a:t>
              </a:r>
            </a:p>
            <a:p>
              <a:pPr marL="914400" lvl="1" indent="-457200">
                <a:buFont typeface="Arial" panose="020B0604020202020204" pitchFamily="34" charset="0"/>
                <a:buChar char="•"/>
              </a:pPr>
              <a:r>
                <a:rPr lang="en-US" sz="2800" b="1" dirty="0">
                  <a:solidFill>
                    <a:srgbClr val="C00000"/>
                  </a:solidFill>
                </a:rPr>
                <a:t>1 Page</a:t>
              </a:r>
            </a:p>
            <a:p>
              <a:pPr marL="914400" lvl="1" indent="-457200">
                <a:buFont typeface="Arial" panose="020B0604020202020204" pitchFamily="34" charset="0"/>
                <a:buChar char="•"/>
              </a:pPr>
              <a:r>
                <a:rPr lang="en-US" sz="2800" b="1" dirty="0">
                  <a:solidFill>
                    <a:srgbClr val="C00000"/>
                  </a:solidFill>
                </a:rPr>
                <a:t>3 bullets</a:t>
              </a:r>
            </a:p>
          </p:txBody>
        </p:sp>
      </p:grpSp>
      <p:sp>
        <p:nvSpPr>
          <p:cNvPr id="16" name="TextBox 15">
            <a:extLst>
              <a:ext uri="{FF2B5EF4-FFF2-40B4-BE49-F238E27FC236}">
                <a16:creationId xmlns:a16="http://schemas.microsoft.com/office/drawing/2014/main" id="{E7B4869F-7053-1E45-B46B-3D1BD3A74D9F}"/>
              </a:ext>
            </a:extLst>
          </p:cNvPr>
          <p:cNvSpPr txBox="1"/>
          <p:nvPr/>
        </p:nvSpPr>
        <p:spPr>
          <a:xfrm>
            <a:off x="1447800" y="1203731"/>
            <a:ext cx="10123714" cy="3970318"/>
          </a:xfrm>
          <a:prstGeom prst="rect">
            <a:avLst/>
          </a:prstGeom>
          <a:noFill/>
        </p:spPr>
        <p:txBody>
          <a:bodyPr wrap="square" rtlCol="0">
            <a:spAutoFit/>
          </a:bodyPr>
          <a:lstStyle/>
          <a:p>
            <a:r>
              <a:rPr lang="en-US" dirty="0">
                <a:solidFill>
                  <a:srgbClr val="002060"/>
                </a:solidFill>
              </a:rPr>
              <a:t>Germany will likely continue to utilize a 4-3-3 formation in the final match to challenge England in the midfield. We have high confidence in this assessment because multiple sources independently observed and reported corroborating information about the team’s consistent use of the formation in the past for both training and live matches.   </a:t>
            </a:r>
          </a:p>
          <a:p>
            <a:endParaRPr lang="en-US" dirty="0">
              <a:solidFill>
                <a:srgbClr val="002060"/>
              </a:solidFill>
            </a:endParaRPr>
          </a:p>
          <a:p>
            <a:pPr marL="285750" indent="-285750">
              <a:buFont typeface="Arial" panose="020B0604020202020204" pitchFamily="34" charset="0"/>
              <a:buChar char="•"/>
            </a:pPr>
            <a:r>
              <a:rPr lang="en-US" dirty="0">
                <a:solidFill>
                  <a:srgbClr val="002060"/>
                </a:solidFill>
              </a:rPr>
              <a:t>​Germany played their semi-final match in a 4-3-3 formation, according to a review of archived UEFA semi-final footage.</a:t>
            </a:r>
          </a:p>
          <a:p>
            <a:pPr marL="285750" indent="-285750">
              <a:buFont typeface="Arial" panose="020B0604020202020204" pitchFamily="34" charset="0"/>
              <a:buChar char="•"/>
            </a:pPr>
            <a:endParaRPr lang="en-US" dirty="0">
              <a:solidFill>
                <a:srgbClr val="002060"/>
              </a:solidFill>
            </a:endParaRPr>
          </a:p>
          <a:p>
            <a:pPr marL="285750" indent="-285750">
              <a:buFont typeface="Arial" panose="020B0604020202020204" pitchFamily="34" charset="0"/>
              <a:buChar char="•"/>
            </a:pPr>
            <a:r>
              <a:rPr lang="en-US" dirty="0">
                <a:solidFill>
                  <a:srgbClr val="002060"/>
                </a:solidFill>
              </a:rPr>
              <a:t>​The starting players in the final training session were the same as those from the semi-final, according to a scouting report from a reliable source who observed Germany’s final training session.</a:t>
            </a:r>
          </a:p>
          <a:p>
            <a:pPr marL="285750" indent="-285750">
              <a:buFont typeface="Arial" panose="020B0604020202020204" pitchFamily="34" charset="0"/>
              <a:buChar char="•"/>
            </a:pPr>
            <a:endParaRPr lang="en-US" dirty="0">
              <a:solidFill>
                <a:srgbClr val="002060"/>
              </a:solidFill>
            </a:endParaRPr>
          </a:p>
          <a:p>
            <a:pPr marL="285750" indent="-285750">
              <a:buFont typeface="Arial" panose="020B0604020202020204" pitchFamily="34" charset="0"/>
              <a:buChar char="•"/>
            </a:pPr>
            <a:r>
              <a:rPr lang="en-US" dirty="0">
                <a:solidFill>
                  <a:srgbClr val="002060"/>
                </a:solidFill>
              </a:rPr>
              <a:t>​The team's formation during the final training session was also a 4-3-3, according to a ground’s keeper who observed Germany’s final training session.</a:t>
            </a:r>
          </a:p>
        </p:txBody>
      </p:sp>
    </p:spTree>
    <p:extLst>
      <p:ext uri="{BB962C8B-B14F-4D97-AF65-F5344CB8AC3E}">
        <p14:creationId xmlns:p14="http://schemas.microsoft.com/office/powerpoint/2010/main" val="2112120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5"/>
                                        </p:tgtEl>
                                      </p:cBhvr>
                                    </p:animEffect>
                                    <p:set>
                                      <p:cBhvr>
                                        <p:cTn id="7" dur="1" fill="hold">
                                          <p:stCondLst>
                                            <p:cond delay="499"/>
                                          </p:stCondLst>
                                        </p:cTn>
                                        <p:tgtEl>
                                          <p:spTgt spid="15"/>
                                        </p:tgtEl>
                                        <p:attrNameLst>
                                          <p:attrName>style.visibility</p:attrName>
                                        </p:attrNameLst>
                                      </p:cBhvr>
                                      <p:to>
                                        <p:strVal val="hidden"/>
                                      </p:to>
                                    </p:set>
                                  </p:childTnLst>
                                </p:cTn>
                              </p:par>
                              <p:par>
                                <p:cTn id="8" presetID="1"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C2CF28F-5E78-4504-FF8F-FAD0C533E58C}"/>
              </a:ext>
            </a:extLst>
          </p:cNvPr>
          <p:cNvSpPr txBox="1"/>
          <p:nvPr/>
        </p:nvSpPr>
        <p:spPr>
          <a:xfrm>
            <a:off x="640080" y="325369"/>
            <a:ext cx="4368602" cy="195684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dirty="0">
                <a:solidFill>
                  <a:schemeClr val="tx2">
                    <a:lumMod val="90000"/>
                    <a:lumOff val="10000"/>
                  </a:schemeClr>
                </a:solidFill>
                <a:latin typeface="+mj-lt"/>
                <a:ea typeface="+mj-ea"/>
                <a:cs typeface="+mj-cs"/>
              </a:rPr>
              <a:t>Briefing</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ABE9ADA-B223-8C10-B452-CD7496CCC2BB}"/>
              </a:ext>
            </a:extLst>
          </p:cNvPr>
          <p:cNvSpPr txBox="1"/>
          <p:nvPr/>
        </p:nvSpPr>
        <p:spPr>
          <a:xfrm>
            <a:off x="640080" y="2872899"/>
            <a:ext cx="4243589" cy="332066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200" dirty="0">
                <a:solidFill>
                  <a:schemeClr val="tx2">
                    <a:lumMod val="90000"/>
                    <a:lumOff val="10000"/>
                  </a:schemeClr>
                </a:solidFill>
              </a:rPr>
              <a:t>Same principles as writing:</a:t>
            </a:r>
          </a:p>
          <a:p>
            <a:pPr indent="-228600">
              <a:lnSpc>
                <a:spcPct val="90000"/>
              </a:lnSpc>
              <a:spcAft>
                <a:spcPts val="600"/>
              </a:spcAft>
              <a:buFont typeface="Arial" panose="020B0604020202020204" pitchFamily="34" charset="0"/>
              <a:buChar char="•"/>
            </a:pPr>
            <a:endParaRPr lang="en-US" sz="2200" dirty="0">
              <a:solidFill>
                <a:schemeClr val="tx2">
                  <a:lumMod val="90000"/>
                  <a:lumOff val="10000"/>
                </a:schemeClr>
              </a:solidFill>
            </a:endParaRPr>
          </a:p>
          <a:p>
            <a:pPr marL="742950" lvl="1" indent="-228600">
              <a:lnSpc>
                <a:spcPct val="90000"/>
              </a:lnSpc>
              <a:spcAft>
                <a:spcPts val="600"/>
              </a:spcAft>
              <a:buFont typeface="Arial" panose="020B0604020202020204" pitchFamily="34" charset="0"/>
              <a:buChar char="•"/>
            </a:pPr>
            <a:r>
              <a:rPr lang="en-US" sz="2200" dirty="0">
                <a:solidFill>
                  <a:schemeClr val="tx2">
                    <a:lumMod val="90000"/>
                    <a:lumOff val="10000"/>
                  </a:schemeClr>
                </a:solidFill>
              </a:rPr>
              <a:t>BLUF = Judgment</a:t>
            </a:r>
          </a:p>
          <a:p>
            <a:pPr marL="742950" lvl="1" indent="-228600">
              <a:lnSpc>
                <a:spcPct val="90000"/>
              </a:lnSpc>
              <a:spcAft>
                <a:spcPts val="600"/>
              </a:spcAft>
              <a:buFont typeface="Arial" panose="020B0604020202020204" pitchFamily="34" charset="0"/>
              <a:buChar char="•"/>
            </a:pPr>
            <a:r>
              <a:rPr lang="en-US" sz="2200" dirty="0">
                <a:solidFill>
                  <a:schemeClr val="tx2">
                    <a:lumMod val="90000"/>
                    <a:lumOff val="10000"/>
                  </a:schemeClr>
                </a:solidFill>
              </a:rPr>
              <a:t>Clear and Concise Message</a:t>
            </a:r>
          </a:p>
          <a:p>
            <a:pPr marL="742950" lvl="1" indent="-228600">
              <a:lnSpc>
                <a:spcPct val="90000"/>
              </a:lnSpc>
              <a:spcAft>
                <a:spcPts val="600"/>
              </a:spcAft>
              <a:buFont typeface="Arial" panose="020B0604020202020204" pitchFamily="34" charset="0"/>
              <a:buChar char="•"/>
            </a:pPr>
            <a:r>
              <a:rPr lang="en-US" sz="2200" dirty="0">
                <a:solidFill>
                  <a:schemeClr val="tx2">
                    <a:lumMod val="90000"/>
                    <a:lumOff val="10000"/>
                  </a:schemeClr>
                </a:solidFill>
              </a:rPr>
              <a:t>Tailor to your audience</a:t>
            </a:r>
          </a:p>
          <a:p>
            <a:pPr marL="742950" lvl="1" indent="-228600">
              <a:lnSpc>
                <a:spcPct val="90000"/>
              </a:lnSpc>
              <a:spcAft>
                <a:spcPts val="600"/>
              </a:spcAft>
              <a:buFont typeface="Arial" panose="020B0604020202020204" pitchFamily="34" charset="0"/>
              <a:buChar char="•"/>
            </a:pPr>
            <a:r>
              <a:rPr lang="en-US" sz="2200" dirty="0">
                <a:solidFill>
                  <a:schemeClr val="tx2">
                    <a:lumMod val="90000"/>
                    <a:lumOff val="10000"/>
                  </a:schemeClr>
                </a:solidFill>
              </a:rPr>
              <a:t>Add a graphic</a:t>
            </a:r>
          </a:p>
          <a:p>
            <a:pPr indent="-228600">
              <a:lnSpc>
                <a:spcPct val="90000"/>
              </a:lnSpc>
              <a:spcAft>
                <a:spcPts val="600"/>
              </a:spcAft>
              <a:buFont typeface="Arial" panose="020B0604020202020204" pitchFamily="34" charset="0"/>
              <a:buChar char="•"/>
            </a:pPr>
            <a:endParaRPr lang="en-US" sz="2200" dirty="0"/>
          </a:p>
        </p:txBody>
      </p:sp>
      <p:pic>
        <p:nvPicPr>
          <p:cNvPr id="5" name="Picture 4" descr="A group of soldiers in a room&#10;&#10;AI-generated content may be incorrect.">
            <a:extLst>
              <a:ext uri="{FF2B5EF4-FFF2-40B4-BE49-F238E27FC236}">
                <a16:creationId xmlns:a16="http://schemas.microsoft.com/office/drawing/2014/main" id="{AD02F9E9-1382-D258-33F3-DC91ED508EE0}"/>
              </a:ext>
            </a:extLst>
          </p:cNvPr>
          <p:cNvPicPr>
            <a:picLocks noChangeAspect="1"/>
          </p:cNvPicPr>
          <p:nvPr/>
        </p:nvPicPr>
        <p:blipFill>
          <a:blip r:embed="rId3"/>
          <a:srcRect l="11139" r="24570"/>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96806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5785799-7C13-67B0-6F4D-6A9C28CBC6CA}"/>
              </a:ext>
            </a:extLst>
          </p:cNvPr>
          <p:cNvPicPr>
            <a:picLocks noChangeAspect="1"/>
          </p:cNvPicPr>
          <p:nvPr/>
        </p:nvPicPr>
        <p:blipFill>
          <a:blip r:embed="rId2">
            <a:alphaModFix amt="20000"/>
          </a:blip>
          <a:stretch>
            <a:fillRect/>
          </a:stretch>
        </p:blipFill>
        <p:spPr>
          <a:xfrm>
            <a:off x="0" y="0"/>
            <a:ext cx="12192000" cy="7447824"/>
          </a:xfrm>
          <a:prstGeom prst="rect">
            <a:avLst/>
          </a:prstGeom>
        </p:spPr>
      </p:pic>
      <p:sp>
        <p:nvSpPr>
          <p:cNvPr id="2" name="TextBox 1">
            <a:extLst>
              <a:ext uri="{FF2B5EF4-FFF2-40B4-BE49-F238E27FC236}">
                <a16:creationId xmlns:a16="http://schemas.microsoft.com/office/drawing/2014/main" id="{54E722CD-47E7-E182-0E70-D3F97985B8B6}"/>
              </a:ext>
            </a:extLst>
          </p:cNvPr>
          <p:cNvSpPr txBox="1"/>
          <p:nvPr/>
        </p:nvSpPr>
        <p:spPr>
          <a:xfrm>
            <a:off x="794656" y="1501780"/>
            <a:ext cx="5018314" cy="3970318"/>
          </a:xfrm>
          <a:prstGeom prst="rect">
            <a:avLst/>
          </a:prstGeom>
          <a:noFill/>
        </p:spPr>
        <p:txBody>
          <a:bodyPr wrap="square" rtlCol="0">
            <a:spAutoFit/>
          </a:bodyPr>
          <a:lstStyle/>
          <a:p>
            <a:r>
              <a:rPr lang="en-US" sz="2800" b="1" dirty="0">
                <a:solidFill>
                  <a:schemeClr val="tx2">
                    <a:lumMod val="90000"/>
                    <a:lumOff val="10000"/>
                  </a:schemeClr>
                </a:solidFill>
              </a:rPr>
              <a:t>Elevator Brief:</a:t>
            </a:r>
          </a:p>
          <a:p>
            <a:endParaRPr lang="en-US" sz="2800" b="1" dirty="0">
              <a:solidFill>
                <a:schemeClr val="tx2">
                  <a:lumMod val="90000"/>
                  <a:lumOff val="10000"/>
                </a:schemeClr>
              </a:solidFill>
            </a:endParaRPr>
          </a:p>
          <a:p>
            <a:pPr marL="342900" indent="-342900">
              <a:buFont typeface="Arial" panose="020B0604020202020204" pitchFamily="34" charset="0"/>
              <a:buChar char="•"/>
            </a:pPr>
            <a:r>
              <a:rPr lang="en-US" sz="2000" dirty="0">
                <a:solidFill>
                  <a:schemeClr val="tx2">
                    <a:lumMod val="90000"/>
                    <a:lumOff val="10000"/>
                  </a:schemeClr>
                </a:solidFill>
              </a:rPr>
              <a:t>Short – 5 to 7 minutes total</a:t>
            </a:r>
          </a:p>
          <a:p>
            <a:pPr marL="342900" indent="-342900">
              <a:buFont typeface="Arial" panose="020B0604020202020204" pitchFamily="34" charset="0"/>
              <a:buChar char="•"/>
            </a:pPr>
            <a:endParaRPr lang="en-US" sz="2000" dirty="0">
              <a:solidFill>
                <a:schemeClr val="tx2">
                  <a:lumMod val="90000"/>
                  <a:lumOff val="10000"/>
                </a:schemeClr>
              </a:solidFill>
            </a:endParaRPr>
          </a:p>
          <a:p>
            <a:pPr marL="342900" indent="-342900">
              <a:buFont typeface="Arial" panose="020B0604020202020204" pitchFamily="34" charset="0"/>
              <a:buChar char="•"/>
            </a:pPr>
            <a:r>
              <a:rPr lang="en-US" sz="2000" dirty="0">
                <a:solidFill>
                  <a:schemeClr val="tx2">
                    <a:lumMod val="90000"/>
                    <a:lumOff val="10000"/>
                  </a:schemeClr>
                </a:solidFill>
              </a:rPr>
              <a:t>Time it takes for you and your senior officer to ride an elevator.</a:t>
            </a:r>
          </a:p>
          <a:p>
            <a:pPr marL="342900" indent="-342900">
              <a:buFont typeface="Arial" panose="020B0604020202020204" pitchFamily="34" charset="0"/>
              <a:buChar char="•"/>
            </a:pPr>
            <a:endParaRPr lang="en-US" sz="2000" dirty="0">
              <a:solidFill>
                <a:schemeClr val="tx2">
                  <a:lumMod val="90000"/>
                  <a:lumOff val="10000"/>
                </a:schemeClr>
              </a:solidFill>
            </a:endParaRPr>
          </a:p>
          <a:p>
            <a:pPr marL="342900" indent="-342900">
              <a:buFont typeface="Arial" panose="020B0604020202020204" pitchFamily="34" charset="0"/>
              <a:buChar char="•"/>
            </a:pPr>
            <a:r>
              <a:rPr lang="en-US" sz="2000" dirty="0">
                <a:solidFill>
                  <a:schemeClr val="tx2">
                    <a:lumMod val="90000"/>
                    <a:lumOff val="10000"/>
                  </a:schemeClr>
                </a:solidFill>
              </a:rPr>
              <a:t>Main judgment and important evidence only.</a:t>
            </a:r>
          </a:p>
          <a:p>
            <a:pPr marL="342900" indent="-342900">
              <a:buFont typeface="Arial" panose="020B0604020202020204" pitchFamily="34" charset="0"/>
              <a:buChar char="•"/>
            </a:pPr>
            <a:endParaRPr lang="en-US" sz="2000" dirty="0">
              <a:solidFill>
                <a:schemeClr val="tx2">
                  <a:lumMod val="90000"/>
                  <a:lumOff val="10000"/>
                </a:schemeClr>
              </a:solidFill>
            </a:endParaRPr>
          </a:p>
          <a:p>
            <a:pPr marL="342900" indent="-342900">
              <a:buFont typeface="Arial" panose="020B0604020202020204" pitchFamily="34" charset="0"/>
              <a:buChar char="•"/>
            </a:pPr>
            <a:r>
              <a:rPr lang="en-US" sz="2000" dirty="0">
                <a:solidFill>
                  <a:schemeClr val="tx2">
                    <a:lumMod val="90000"/>
                    <a:lumOff val="10000"/>
                  </a:schemeClr>
                </a:solidFill>
              </a:rPr>
              <a:t>Be prepared for questions</a:t>
            </a:r>
          </a:p>
          <a:p>
            <a:endParaRPr lang="en-US" sz="1600" dirty="0">
              <a:solidFill>
                <a:schemeClr val="tx2">
                  <a:lumMod val="90000"/>
                  <a:lumOff val="10000"/>
                </a:schemeClr>
              </a:solidFill>
            </a:endParaRPr>
          </a:p>
        </p:txBody>
      </p:sp>
      <p:sp>
        <p:nvSpPr>
          <p:cNvPr id="3" name="TextBox 2">
            <a:extLst>
              <a:ext uri="{FF2B5EF4-FFF2-40B4-BE49-F238E27FC236}">
                <a16:creationId xmlns:a16="http://schemas.microsoft.com/office/drawing/2014/main" id="{8952717C-678E-0249-EBCD-DC0C5D03A4C9}"/>
              </a:ext>
            </a:extLst>
          </p:cNvPr>
          <p:cNvSpPr txBox="1"/>
          <p:nvPr/>
        </p:nvSpPr>
        <p:spPr>
          <a:xfrm>
            <a:off x="6379032" y="1501780"/>
            <a:ext cx="5421084" cy="4278094"/>
          </a:xfrm>
          <a:prstGeom prst="rect">
            <a:avLst/>
          </a:prstGeom>
          <a:noFill/>
        </p:spPr>
        <p:txBody>
          <a:bodyPr wrap="square" rtlCol="0">
            <a:spAutoFit/>
          </a:bodyPr>
          <a:lstStyle/>
          <a:p>
            <a:r>
              <a:rPr lang="en-US" sz="2800" b="1" dirty="0">
                <a:solidFill>
                  <a:schemeClr val="tx2">
                    <a:lumMod val="90000"/>
                    <a:lumOff val="10000"/>
                  </a:schemeClr>
                </a:solidFill>
              </a:rPr>
              <a:t>Decision Brief:</a:t>
            </a:r>
          </a:p>
          <a:p>
            <a:endParaRPr lang="en-US" sz="2400" b="1" dirty="0">
              <a:solidFill>
                <a:schemeClr val="tx2">
                  <a:lumMod val="90000"/>
                  <a:lumOff val="10000"/>
                </a:schemeClr>
              </a:solidFill>
            </a:endParaRPr>
          </a:p>
          <a:p>
            <a:pPr marL="342900" indent="-342900">
              <a:buFont typeface="Arial" panose="020B0604020202020204" pitchFamily="34" charset="0"/>
              <a:buChar char="•"/>
            </a:pPr>
            <a:r>
              <a:rPr lang="en-US" sz="2000" dirty="0">
                <a:solidFill>
                  <a:schemeClr val="tx2">
                    <a:lumMod val="90000"/>
                    <a:lumOff val="10000"/>
                  </a:schemeClr>
                </a:solidFill>
              </a:rPr>
              <a:t>The audience for your brief will use the information you provide to make a decision.</a:t>
            </a:r>
          </a:p>
          <a:p>
            <a:pPr marL="342900" indent="-342900">
              <a:buFont typeface="Arial" panose="020B0604020202020204" pitchFamily="34" charset="0"/>
              <a:buChar char="•"/>
            </a:pPr>
            <a:endParaRPr lang="en-US" sz="2000" dirty="0">
              <a:solidFill>
                <a:schemeClr val="tx2">
                  <a:lumMod val="90000"/>
                  <a:lumOff val="10000"/>
                </a:schemeClr>
              </a:solidFill>
            </a:endParaRPr>
          </a:p>
          <a:p>
            <a:pPr marL="342900" indent="-342900">
              <a:buFont typeface="Arial" panose="020B0604020202020204" pitchFamily="34" charset="0"/>
              <a:buChar char="•"/>
            </a:pPr>
            <a:r>
              <a:rPr lang="en-US" sz="2000" dirty="0">
                <a:solidFill>
                  <a:schemeClr val="tx2">
                    <a:lumMod val="90000"/>
                    <a:lumOff val="10000"/>
                  </a:schemeClr>
                </a:solidFill>
              </a:rPr>
              <a:t>Understand what responsibilities your audience has in the decision space and tailor your brief accordingly.</a:t>
            </a:r>
          </a:p>
          <a:p>
            <a:pPr marL="342900" indent="-342900">
              <a:buFont typeface="Arial" panose="020B0604020202020204" pitchFamily="34" charset="0"/>
              <a:buChar char="•"/>
            </a:pPr>
            <a:endParaRPr lang="en-US" sz="2000" dirty="0">
              <a:solidFill>
                <a:schemeClr val="tx2">
                  <a:lumMod val="90000"/>
                  <a:lumOff val="10000"/>
                </a:schemeClr>
              </a:solidFill>
            </a:endParaRPr>
          </a:p>
          <a:p>
            <a:pPr marL="342900" indent="-342900">
              <a:buFont typeface="Arial" panose="020B0604020202020204" pitchFamily="34" charset="0"/>
              <a:buChar char="•"/>
            </a:pPr>
            <a:r>
              <a:rPr lang="en-US" sz="2000" dirty="0">
                <a:solidFill>
                  <a:schemeClr val="tx2">
                    <a:lumMod val="90000"/>
                    <a:lumOff val="10000"/>
                  </a:schemeClr>
                </a:solidFill>
              </a:rPr>
              <a:t>If time, include adversarial vulnerabilities that may lead to opportunity for action.</a:t>
            </a:r>
          </a:p>
          <a:p>
            <a:pPr marL="342900" indent="-342900">
              <a:buFont typeface="Arial" panose="020B0604020202020204" pitchFamily="34" charset="0"/>
              <a:buChar char="•"/>
            </a:pPr>
            <a:endParaRPr lang="en-US" sz="2000" dirty="0">
              <a:solidFill>
                <a:schemeClr val="tx2">
                  <a:lumMod val="90000"/>
                  <a:lumOff val="10000"/>
                </a:schemeClr>
              </a:solidFill>
            </a:endParaRPr>
          </a:p>
          <a:p>
            <a:pPr marL="342900" indent="-342900">
              <a:buFont typeface="Arial" panose="020B0604020202020204" pitchFamily="34" charset="0"/>
              <a:buChar char="•"/>
            </a:pPr>
            <a:endParaRPr lang="en-US" sz="2000" dirty="0">
              <a:solidFill>
                <a:schemeClr val="tx2">
                  <a:lumMod val="90000"/>
                  <a:lumOff val="10000"/>
                </a:schemeClr>
              </a:solidFill>
            </a:endParaRPr>
          </a:p>
        </p:txBody>
      </p:sp>
      <p:sp>
        <p:nvSpPr>
          <p:cNvPr id="4" name="TextBox 3">
            <a:extLst>
              <a:ext uri="{FF2B5EF4-FFF2-40B4-BE49-F238E27FC236}">
                <a16:creationId xmlns:a16="http://schemas.microsoft.com/office/drawing/2014/main" id="{C876A7C8-5522-E93C-738F-54D130D178EA}"/>
              </a:ext>
            </a:extLst>
          </p:cNvPr>
          <p:cNvSpPr txBox="1"/>
          <p:nvPr/>
        </p:nvSpPr>
        <p:spPr>
          <a:xfrm>
            <a:off x="2286000" y="315686"/>
            <a:ext cx="7935686" cy="646331"/>
          </a:xfrm>
          <a:prstGeom prst="rect">
            <a:avLst/>
          </a:prstGeom>
          <a:noFill/>
        </p:spPr>
        <p:txBody>
          <a:bodyPr wrap="square" rtlCol="0">
            <a:spAutoFit/>
          </a:bodyPr>
          <a:lstStyle/>
          <a:p>
            <a:pPr algn="ctr"/>
            <a:r>
              <a:rPr lang="en-US" sz="3600" dirty="0">
                <a:solidFill>
                  <a:schemeClr val="tx2">
                    <a:lumMod val="90000"/>
                    <a:lumOff val="10000"/>
                  </a:schemeClr>
                </a:solidFill>
              </a:rPr>
              <a:t>What Type of Brief Will We Be Doing?</a:t>
            </a:r>
          </a:p>
        </p:txBody>
      </p:sp>
      <p:sp>
        <p:nvSpPr>
          <p:cNvPr id="5" name="TextBox 4">
            <a:extLst>
              <a:ext uri="{FF2B5EF4-FFF2-40B4-BE49-F238E27FC236}">
                <a16:creationId xmlns:a16="http://schemas.microsoft.com/office/drawing/2014/main" id="{9ED19E53-5750-F9C2-9F3C-5E048D3CFB43}"/>
              </a:ext>
            </a:extLst>
          </p:cNvPr>
          <p:cNvSpPr txBox="1"/>
          <p:nvPr/>
        </p:nvSpPr>
        <p:spPr>
          <a:xfrm>
            <a:off x="1654629" y="6097376"/>
            <a:ext cx="9318172" cy="369332"/>
          </a:xfrm>
          <a:prstGeom prst="rect">
            <a:avLst/>
          </a:prstGeom>
          <a:noFill/>
        </p:spPr>
        <p:txBody>
          <a:bodyPr wrap="square" rtlCol="0">
            <a:spAutoFit/>
          </a:bodyPr>
          <a:lstStyle/>
          <a:p>
            <a:pPr algn="ctr"/>
            <a:r>
              <a:rPr lang="en-US" dirty="0">
                <a:solidFill>
                  <a:schemeClr val="accent5"/>
                </a:solidFill>
              </a:rPr>
              <a:t>Use an AI tool to simulate questions from a senior military audience</a:t>
            </a:r>
          </a:p>
        </p:txBody>
      </p:sp>
      <p:pic>
        <p:nvPicPr>
          <p:cNvPr id="6" name="Picture 5">
            <a:extLst>
              <a:ext uri="{FF2B5EF4-FFF2-40B4-BE49-F238E27FC236}">
                <a16:creationId xmlns:a16="http://schemas.microsoft.com/office/drawing/2014/main" id="{3B902952-BC5B-F701-C55A-BCD02D5E90A1}"/>
              </a:ext>
            </a:extLst>
          </p:cNvPr>
          <p:cNvPicPr>
            <a:picLocks noChangeAspect="1"/>
          </p:cNvPicPr>
          <p:nvPr/>
        </p:nvPicPr>
        <p:blipFill>
          <a:blip r:embed="rId3"/>
          <a:stretch>
            <a:fillRect/>
          </a:stretch>
        </p:blipFill>
        <p:spPr>
          <a:xfrm>
            <a:off x="2131737" y="5739930"/>
            <a:ext cx="709435" cy="714892"/>
          </a:xfrm>
          <a:prstGeom prst="rect">
            <a:avLst/>
          </a:prstGeom>
        </p:spPr>
      </p:pic>
    </p:spTree>
    <p:extLst>
      <p:ext uri="{BB962C8B-B14F-4D97-AF65-F5344CB8AC3E}">
        <p14:creationId xmlns:p14="http://schemas.microsoft.com/office/powerpoint/2010/main" val="3980970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extBox 4">
            <a:extLst>
              <a:ext uri="{FF2B5EF4-FFF2-40B4-BE49-F238E27FC236}">
                <a16:creationId xmlns:a16="http://schemas.microsoft.com/office/drawing/2014/main" id="{0BA19DF2-B82B-6444-06D0-DBF4470BF72F}"/>
              </a:ext>
            </a:extLst>
          </p:cNvPr>
          <p:cNvGraphicFramePr/>
          <p:nvPr>
            <p:extLst>
              <p:ext uri="{D42A27DB-BD31-4B8C-83A1-F6EECF244321}">
                <p14:modId xmlns:p14="http://schemas.microsoft.com/office/powerpoint/2010/main" val="18787199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5DD293B4-F44E-1F7B-3E6C-839D62FBFA9B}"/>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dirty="0">
                <a:solidFill>
                  <a:schemeClr val="tx2">
                    <a:lumMod val="90000"/>
                    <a:lumOff val="10000"/>
                  </a:schemeClr>
                </a:solidFill>
                <a:latin typeface="+mj-lt"/>
                <a:ea typeface="+mj-ea"/>
                <a:cs typeface="+mj-cs"/>
              </a:rPr>
              <a:t>Briefing Tips</a:t>
            </a:r>
          </a:p>
        </p:txBody>
      </p:sp>
    </p:spTree>
    <p:extLst>
      <p:ext uri="{BB962C8B-B14F-4D97-AF65-F5344CB8AC3E}">
        <p14:creationId xmlns:p14="http://schemas.microsoft.com/office/powerpoint/2010/main" val="1215824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E92ABF-7E1F-3CBA-3A78-F89EDC7B2568}"/>
              </a:ext>
            </a:extLst>
          </p:cNvPr>
          <p:cNvPicPr>
            <a:picLocks noChangeAspect="1"/>
          </p:cNvPicPr>
          <p:nvPr/>
        </p:nvPicPr>
        <p:blipFill>
          <a:blip r:embed="rId2"/>
          <a:srcRect t="4586"/>
          <a:stretch/>
        </p:blipFill>
        <p:spPr>
          <a:xfrm>
            <a:off x="372979" y="378308"/>
            <a:ext cx="6963994" cy="6101384"/>
          </a:xfrm>
          <a:prstGeom prst="rect">
            <a:avLst/>
          </a:prstGeom>
        </p:spPr>
      </p:pic>
      <p:sp>
        <p:nvSpPr>
          <p:cNvPr id="2" name="TextBox 1">
            <a:extLst>
              <a:ext uri="{FF2B5EF4-FFF2-40B4-BE49-F238E27FC236}">
                <a16:creationId xmlns:a16="http://schemas.microsoft.com/office/drawing/2014/main" id="{18F4E5E4-072B-2FB7-6FF5-0EEDCEE1C94D}"/>
              </a:ext>
            </a:extLst>
          </p:cNvPr>
          <p:cNvSpPr txBox="1"/>
          <p:nvPr/>
        </p:nvSpPr>
        <p:spPr>
          <a:xfrm>
            <a:off x="7685314" y="718456"/>
            <a:ext cx="4278086" cy="3785652"/>
          </a:xfrm>
          <a:prstGeom prst="rect">
            <a:avLst/>
          </a:prstGeom>
          <a:noFill/>
        </p:spPr>
        <p:txBody>
          <a:bodyPr wrap="square" rtlCol="0">
            <a:spAutoFit/>
          </a:bodyPr>
          <a:lstStyle/>
          <a:p>
            <a:r>
              <a:rPr lang="en-US" sz="2400" dirty="0"/>
              <a:t>In our assignment you will:</a:t>
            </a:r>
          </a:p>
          <a:p>
            <a:endParaRPr lang="en-US" sz="2400" dirty="0"/>
          </a:p>
          <a:p>
            <a:pPr marL="342900" indent="-342900">
              <a:buFont typeface="Arial" panose="020B0604020202020204" pitchFamily="34" charset="0"/>
              <a:buChar char="•"/>
            </a:pPr>
            <a:r>
              <a:rPr lang="en-US" sz="2400" dirty="0"/>
              <a:t>Use an indicators visual</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Include the main judgment for your KIQ</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Vulnerabilities/opportunities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Intelligence Gaps</a:t>
            </a:r>
          </a:p>
        </p:txBody>
      </p:sp>
    </p:spTree>
    <p:extLst>
      <p:ext uri="{BB962C8B-B14F-4D97-AF65-F5344CB8AC3E}">
        <p14:creationId xmlns:p14="http://schemas.microsoft.com/office/powerpoint/2010/main" val="2661643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1BC0044-677A-7D83-A5B1-42E493F64C32}"/>
              </a:ext>
            </a:extLst>
          </p:cNvPr>
          <p:cNvGraphicFramePr>
            <a:graphicFrameLocks noGrp="1"/>
          </p:cNvGraphicFramePr>
          <p:nvPr>
            <p:extLst>
              <p:ext uri="{D42A27DB-BD31-4B8C-83A1-F6EECF244321}">
                <p14:modId xmlns:p14="http://schemas.microsoft.com/office/powerpoint/2010/main" val="2999779396"/>
              </p:ext>
            </p:extLst>
          </p:nvPr>
        </p:nvGraphicFramePr>
        <p:xfrm>
          <a:off x="1021444" y="2504923"/>
          <a:ext cx="10658925" cy="2595880"/>
        </p:xfrm>
        <a:graphic>
          <a:graphicData uri="http://schemas.openxmlformats.org/drawingml/2006/table">
            <a:tbl>
              <a:tblPr firstRow="1" bandRow="1">
                <a:tableStyleId>{5C22544A-7EE6-4342-B048-85BDC9FD1C3A}</a:tableStyleId>
              </a:tblPr>
              <a:tblGrid>
                <a:gridCol w="1184325">
                  <a:extLst>
                    <a:ext uri="{9D8B030D-6E8A-4147-A177-3AD203B41FA5}">
                      <a16:colId xmlns:a16="http://schemas.microsoft.com/office/drawing/2014/main" val="3530325933"/>
                    </a:ext>
                  </a:extLst>
                </a:gridCol>
                <a:gridCol w="2368650">
                  <a:extLst>
                    <a:ext uri="{9D8B030D-6E8A-4147-A177-3AD203B41FA5}">
                      <a16:colId xmlns:a16="http://schemas.microsoft.com/office/drawing/2014/main" val="2749719339"/>
                    </a:ext>
                  </a:extLst>
                </a:gridCol>
                <a:gridCol w="2368650">
                  <a:extLst>
                    <a:ext uri="{9D8B030D-6E8A-4147-A177-3AD203B41FA5}">
                      <a16:colId xmlns:a16="http://schemas.microsoft.com/office/drawing/2014/main" val="3356350073"/>
                    </a:ext>
                  </a:extLst>
                </a:gridCol>
                <a:gridCol w="2368650">
                  <a:extLst>
                    <a:ext uri="{9D8B030D-6E8A-4147-A177-3AD203B41FA5}">
                      <a16:colId xmlns:a16="http://schemas.microsoft.com/office/drawing/2014/main" val="3059732899"/>
                    </a:ext>
                  </a:extLst>
                </a:gridCol>
                <a:gridCol w="2368650">
                  <a:extLst>
                    <a:ext uri="{9D8B030D-6E8A-4147-A177-3AD203B41FA5}">
                      <a16:colId xmlns:a16="http://schemas.microsoft.com/office/drawing/2014/main" val="366773279"/>
                    </a:ext>
                  </a:extLst>
                </a:gridCol>
              </a:tblGrid>
              <a:tr h="370840">
                <a:tc>
                  <a:txBody>
                    <a:bodyPr/>
                    <a:lstStyle/>
                    <a:p>
                      <a:pPr algn="ctr"/>
                      <a:r>
                        <a:rPr lang="en-US" dirty="0"/>
                        <a:t>Category</a:t>
                      </a:r>
                    </a:p>
                  </a:txBody>
                  <a:tcPr/>
                </a:tc>
                <a:tc>
                  <a:txBody>
                    <a:bodyPr/>
                    <a:lstStyle/>
                    <a:p>
                      <a:pPr algn="ctr"/>
                      <a:r>
                        <a:rPr lang="en-US" dirty="0"/>
                        <a:t>12 months</a:t>
                      </a:r>
                    </a:p>
                  </a:txBody>
                  <a:tcPr/>
                </a:tc>
                <a:tc>
                  <a:txBody>
                    <a:bodyPr/>
                    <a:lstStyle/>
                    <a:p>
                      <a:pPr algn="ctr"/>
                      <a:r>
                        <a:rPr lang="en-US" dirty="0"/>
                        <a:t>9 months</a:t>
                      </a:r>
                    </a:p>
                  </a:txBody>
                  <a:tcPr/>
                </a:tc>
                <a:tc>
                  <a:txBody>
                    <a:bodyPr/>
                    <a:lstStyle/>
                    <a:p>
                      <a:pPr algn="ctr"/>
                      <a:r>
                        <a:rPr lang="en-US" dirty="0"/>
                        <a:t>6 months </a:t>
                      </a:r>
                    </a:p>
                  </a:txBody>
                  <a:tcPr/>
                </a:tc>
                <a:tc>
                  <a:txBody>
                    <a:bodyPr/>
                    <a:lstStyle/>
                    <a:p>
                      <a:pPr algn="ctr"/>
                      <a:r>
                        <a:rPr lang="en-US" dirty="0"/>
                        <a:t>3 months</a:t>
                      </a:r>
                    </a:p>
                  </a:txBody>
                  <a:tcPr/>
                </a:tc>
                <a:extLst>
                  <a:ext uri="{0D108BD9-81ED-4DB2-BD59-A6C34878D82A}">
                    <a16:rowId xmlns:a16="http://schemas.microsoft.com/office/drawing/2014/main" val="614864322"/>
                  </a:ext>
                </a:extLst>
              </a:tr>
              <a:tr h="370840">
                <a:tc>
                  <a:txBody>
                    <a:bodyPr/>
                    <a:lstStyle/>
                    <a:p>
                      <a:r>
                        <a:rPr lang="en-US" dirty="0"/>
                        <a:t>P</a:t>
                      </a:r>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855015091"/>
                  </a:ext>
                </a:extLst>
              </a:tr>
              <a:tr h="370840">
                <a:tc>
                  <a:txBody>
                    <a:bodyPr/>
                    <a:lstStyle/>
                    <a:p>
                      <a:r>
                        <a:rPr lang="en-US" dirty="0"/>
                        <a:t>E</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845505649"/>
                  </a:ext>
                </a:extLst>
              </a:tr>
              <a:tr h="370840">
                <a:tc>
                  <a:txBody>
                    <a:bodyPr/>
                    <a:lstStyle/>
                    <a:p>
                      <a:r>
                        <a:rPr lang="en-US" dirty="0"/>
                        <a:t>M</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4008467744"/>
                  </a:ext>
                </a:extLst>
              </a:tr>
              <a:tr h="370840">
                <a:tc>
                  <a:txBody>
                    <a:bodyPr/>
                    <a:lstStyle/>
                    <a:p>
                      <a:r>
                        <a:rPr lang="en-US" dirty="0"/>
                        <a:t>S</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299549045"/>
                  </a:ext>
                </a:extLst>
              </a:tr>
              <a:tr h="370840">
                <a:tc>
                  <a:txBody>
                    <a:bodyPr/>
                    <a:lstStyle/>
                    <a:p>
                      <a:r>
                        <a:rPr lang="en-US" dirty="0"/>
                        <a:t>I</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190375225"/>
                  </a:ext>
                </a:extLst>
              </a:tr>
              <a:tr h="370840">
                <a:tc>
                  <a:txBody>
                    <a:bodyPr/>
                    <a:lstStyle/>
                    <a:p>
                      <a:r>
                        <a:rPr lang="en-US" dirty="0"/>
                        <a:t>I</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736296636"/>
                  </a:ext>
                </a:extLst>
              </a:tr>
            </a:tbl>
          </a:graphicData>
        </a:graphic>
      </p:graphicFrame>
      <p:grpSp>
        <p:nvGrpSpPr>
          <p:cNvPr id="9" name="Group 8">
            <a:extLst>
              <a:ext uri="{FF2B5EF4-FFF2-40B4-BE49-F238E27FC236}">
                <a16:creationId xmlns:a16="http://schemas.microsoft.com/office/drawing/2014/main" id="{2A488C82-06C0-39BF-D411-6269799A3A27}"/>
              </a:ext>
            </a:extLst>
          </p:cNvPr>
          <p:cNvGrpSpPr/>
          <p:nvPr/>
        </p:nvGrpSpPr>
        <p:grpSpPr>
          <a:xfrm>
            <a:off x="1021444" y="5845629"/>
            <a:ext cx="1752600" cy="707571"/>
            <a:chOff x="1382486" y="4953000"/>
            <a:chExt cx="3004457" cy="914400"/>
          </a:xfrm>
        </p:grpSpPr>
        <p:pic>
          <p:nvPicPr>
            <p:cNvPr id="4" name="Graphic 3" descr="Eye with solid fill">
              <a:extLst>
                <a:ext uri="{FF2B5EF4-FFF2-40B4-BE49-F238E27FC236}">
                  <a16:creationId xmlns:a16="http://schemas.microsoft.com/office/drawing/2014/main" id="{24BBF626-041F-13E0-D5B3-56000E59C09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82486" y="4953000"/>
              <a:ext cx="914400" cy="914400"/>
            </a:xfrm>
            <a:prstGeom prst="rect">
              <a:avLst/>
            </a:prstGeom>
          </p:spPr>
        </p:pic>
        <p:sp>
          <p:nvSpPr>
            <p:cNvPr id="5" name="TextBox 4">
              <a:extLst>
                <a:ext uri="{FF2B5EF4-FFF2-40B4-BE49-F238E27FC236}">
                  <a16:creationId xmlns:a16="http://schemas.microsoft.com/office/drawing/2014/main" id="{7CC92B48-54CE-2AEF-B03F-1898EEEC85DB}"/>
                </a:ext>
              </a:extLst>
            </p:cNvPr>
            <p:cNvSpPr txBox="1"/>
            <p:nvPr/>
          </p:nvSpPr>
          <p:spPr>
            <a:xfrm>
              <a:off x="2383971" y="5246914"/>
              <a:ext cx="2002972" cy="369332"/>
            </a:xfrm>
            <a:prstGeom prst="rect">
              <a:avLst/>
            </a:prstGeom>
            <a:noFill/>
          </p:spPr>
          <p:txBody>
            <a:bodyPr wrap="square" rtlCol="0">
              <a:spAutoFit/>
            </a:bodyPr>
            <a:lstStyle/>
            <a:p>
              <a:r>
                <a:rPr lang="en-US" dirty="0"/>
                <a:t>Observed</a:t>
              </a:r>
            </a:p>
          </p:txBody>
        </p:sp>
      </p:grpSp>
      <p:sp>
        <p:nvSpPr>
          <p:cNvPr id="6" name="TextBox 5">
            <a:extLst>
              <a:ext uri="{FF2B5EF4-FFF2-40B4-BE49-F238E27FC236}">
                <a16:creationId xmlns:a16="http://schemas.microsoft.com/office/drawing/2014/main" id="{9F3FAF34-27C9-70A7-3525-B2D629F6268D}"/>
              </a:ext>
            </a:extLst>
          </p:cNvPr>
          <p:cNvSpPr txBox="1"/>
          <p:nvPr/>
        </p:nvSpPr>
        <p:spPr>
          <a:xfrm>
            <a:off x="2998108" y="6073062"/>
            <a:ext cx="7072990" cy="369332"/>
          </a:xfrm>
          <a:prstGeom prst="rect">
            <a:avLst/>
          </a:prstGeom>
          <a:noFill/>
        </p:spPr>
        <p:txBody>
          <a:bodyPr wrap="square" rtlCol="0">
            <a:spAutoFit/>
          </a:bodyPr>
          <a:lstStyle/>
          <a:p>
            <a:r>
              <a:rPr lang="en-US" b="1" dirty="0">
                <a:solidFill>
                  <a:srgbClr val="C00000"/>
                </a:solidFill>
              </a:rPr>
              <a:t>Critical	</a:t>
            </a:r>
            <a:r>
              <a:rPr lang="en-US" b="1" dirty="0">
                <a:solidFill>
                  <a:schemeClr val="accent2"/>
                </a:solidFill>
              </a:rPr>
              <a:t>Concerning   </a:t>
            </a:r>
            <a:r>
              <a:rPr lang="en-US" b="1" dirty="0">
                <a:solidFill>
                  <a:srgbClr val="FFED09"/>
                </a:solidFill>
              </a:rPr>
              <a:t>Anomaly   </a:t>
            </a:r>
            <a:r>
              <a:rPr lang="en-US" b="1" dirty="0">
                <a:solidFill>
                  <a:schemeClr val="accent3">
                    <a:lumMod val="60000"/>
                    <a:lumOff val="40000"/>
                  </a:schemeClr>
                </a:solidFill>
              </a:rPr>
              <a:t>Normal</a:t>
            </a:r>
            <a:endParaRPr lang="en-US" dirty="0"/>
          </a:p>
        </p:txBody>
      </p:sp>
      <p:sp>
        <p:nvSpPr>
          <p:cNvPr id="10" name="TextBox 9">
            <a:extLst>
              <a:ext uri="{FF2B5EF4-FFF2-40B4-BE49-F238E27FC236}">
                <a16:creationId xmlns:a16="http://schemas.microsoft.com/office/drawing/2014/main" id="{2E5F5D56-83A5-31A5-306D-66DBD2F88459}"/>
              </a:ext>
            </a:extLst>
          </p:cNvPr>
          <p:cNvSpPr txBox="1"/>
          <p:nvPr/>
        </p:nvSpPr>
        <p:spPr>
          <a:xfrm>
            <a:off x="1021444" y="635484"/>
            <a:ext cx="9969954"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Main Judgment Here</a:t>
            </a:r>
          </a:p>
          <a:p>
            <a:endParaRPr lang="en-US" dirty="0"/>
          </a:p>
        </p:txBody>
      </p:sp>
      <p:sp>
        <p:nvSpPr>
          <p:cNvPr id="11" name="TextBox 10">
            <a:extLst>
              <a:ext uri="{FF2B5EF4-FFF2-40B4-BE49-F238E27FC236}">
                <a16:creationId xmlns:a16="http://schemas.microsoft.com/office/drawing/2014/main" id="{4B6C232B-638A-D482-4DAB-42CBBED5B064}"/>
              </a:ext>
            </a:extLst>
          </p:cNvPr>
          <p:cNvSpPr txBox="1"/>
          <p:nvPr/>
        </p:nvSpPr>
        <p:spPr>
          <a:xfrm>
            <a:off x="1112157" y="113877"/>
            <a:ext cx="9829800" cy="369332"/>
          </a:xfrm>
          <a:prstGeom prst="rect">
            <a:avLst/>
          </a:prstGeom>
          <a:noFill/>
        </p:spPr>
        <p:txBody>
          <a:bodyPr wrap="square" rtlCol="0">
            <a:spAutoFit/>
          </a:bodyPr>
          <a:lstStyle/>
          <a:p>
            <a:pPr algn="ctr"/>
            <a:r>
              <a:rPr lang="en-US" dirty="0"/>
              <a:t>Title</a:t>
            </a:r>
          </a:p>
        </p:txBody>
      </p:sp>
      <p:sp>
        <p:nvSpPr>
          <p:cNvPr id="12" name="TextBox 11">
            <a:extLst>
              <a:ext uri="{FF2B5EF4-FFF2-40B4-BE49-F238E27FC236}">
                <a16:creationId xmlns:a16="http://schemas.microsoft.com/office/drawing/2014/main" id="{DB8D4AD2-9547-DB34-A09A-F1B5A7E93B5C}"/>
              </a:ext>
            </a:extLst>
          </p:cNvPr>
          <p:cNvSpPr txBox="1"/>
          <p:nvPr/>
        </p:nvSpPr>
        <p:spPr>
          <a:xfrm>
            <a:off x="1021444" y="1367977"/>
            <a:ext cx="9967685" cy="92333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dirty="0"/>
              <a:t>Evidence Here: </a:t>
            </a:r>
          </a:p>
          <a:p>
            <a:endParaRPr lang="en-US" dirty="0"/>
          </a:p>
          <a:p>
            <a:endParaRPr lang="en-US" dirty="0"/>
          </a:p>
        </p:txBody>
      </p:sp>
    </p:spTree>
    <p:extLst>
      <p:ext uri="{BB962C8B-B14F-4D97-AF65-F5344CB8AC3E}">
        <p14:creationId xmlns:p14="http://schemas.microsoft.com/office/powerpoint/2010/main" val="25565519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de9faa6-9fe1-49b3-9a08-227a296b54a6}" enabled="1" method="Privileged" siteId="{66d73691-ea97-48b1-95d5-e94f0a46b878}" contentBits="0" removed="0"/>
</clbl:labelList>
</file>

<file path=docProps/app.xml><?xml version="1.0" encoding="utf-8"?>
<Properties xmlns="http://schemas.openxmlformats.org/officeDocument/2006/extended-properties" xmlns:vt="http://schemas.openxmlformats.org/officeDocument/2006/docPropsVTypes">
  <TotalTime>321</TotalTime>
  <Words>816</Words>
  <Application>Microsoft Office PowerPoint</Application>
  <PresentationFormat>Widescreen</PresentationFormat>
  <Paragraphs>155</Paragraphs>
  <Slides>13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Booz Allen Hamilton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Kelly, Rebecca [GBR]</dc:creator>
  <cp:lastModifiedBy>Kelly, Rebecca [GBR]</cp:lastModifiedBy>
  <cp:revision>8</cp:revision>
  <dcterms:created xsi:type="dcterms:W3CDTF">2025-08-31T05:56:02Z</dcterms:created>
  <dcterms:modified xsi:type="dcterms:W3CDTF">2025-09-03T18:24:38Z</dcterms:modified>
</cp:coreProperties>
</file>