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61" r:id="rId3"/>
    <p:sldId id="258" r:id="rId4"/>
    <p:sldId id="259" r:id="rId5"/>
    <p:sldId id="262" r:id="rId6"/>
    <p:sldId id="260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87179" autoAdjust="0"/>
  </p:normalViewPr>
  <p:slideViewPr>
    <p:cSldViewPr snapToGrid="0">
      <p:cViewPr varScale="1">
        <p:scale>
          <a:sx n="55" d="100"/>
          <a:sy n="55" d="100"/>
        </p:scale>
        <p:origin x="9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8E7EB-7E83-41E3-9F8C-D19A993561EC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77DE0-F9AD-40CB-B30B-A3ED64EC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73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human mind sometimes sees what it expects to see and can overlook the</a:t>
            </a:r>
          </a:p>
          <a:p>
            <a:r>
              <a:rPr lang="en-US" dirty="0"/>
              <a:t>unexpected. Identification of indicators creates an awareness that prepares the mind</a:t>
            </a:r>
          </a:p>
          <a:p>
            <a:r>
              <a:rPr lang="en-US" dirty="0"/>
              <a:t>to recognize early signs of significant change. Change often happens so gradually</a:t>
            </a:r>
          </a:p>
          <a:p>
            <a:r>
              <a:rPr lang="en-US" dirty="0"/>
              <a:t>that analysts do not see it, or they rationalize it as not being of fundamental</a:t>
            </a:r>
          </a:p>
          <a:p>
            <a:r>
              <a:rPr lang="en-US" dirty="0"/>
              <a:t>importance until it is too obvious to ignore. Once analysts take a position on an</a:t>
            </a:r>
          </a:p>
          <a:p>
            <a:r>
              <a:rPr lang="en-US" dirty="0"/>
              <a:t>issue, they can be reluctant to change their minds in response to new evidence.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77DE0-F9AD-40CB-B30B-A3ED64ECF97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human mind sometimes sees what it expects to see and can overlook the</a:t>
            </a:r>
          </a:p>
          <a:p>
            <a:r>
              <a:rPr lang="en-US" dirty="0"/>
              <a:t>unexpected. Identification of indicators creates an awareness that prepares the mind</a:t>
            </a:r>
          </a:p>
          <a:p>
            <a:r>
              <a:rPr lang="en-US" dirty="0"/>
              <a:t>to recognize early signs of significant change. Change often happens so gradually</a:t>
            </a:r>
          </a:p>
          <a:p>
            <a:r>
              <a:rPr lang="en-US" dirty="0"/>
              <a:t>that analysts do not see it, or they rationalize it as not being of fundamental</a:t>
            </a:r>
          </a:p>
          <a:p>
            <a:r>
              <a:rPr lang="en-US" dirty="0"/>
              <a:t>importance until it is too obvious to ignore. Once analysts take a position on an</a:t>
            </a:r>
          </a:p>
          <a:p>
            <a:r>
              <a:rPr lang="en-US" dirty="0"/>
              <a:t>issue, they can be reluctant to change their minds in response to new evidence.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77DE0-F9AD-40CB-B30B-A3ED64ECF9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50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77DE0-F9AD-40CB-B30B-A3ED64ECF9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28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AEA2F-7210-D7CA-A99E-FB98E477E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9067C7-273B-470B-58F1-CA0EDD505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1FE21D-DCDA-7A7F-A3CD-35E3E3FF1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8C149-84C0-9F74-143A-6253E70081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77DE0-F9AD-40CB-B30B-A3ED64ECF97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01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77DE0-F9AD-40CB-B30B-A3ED64ECF97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2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63C5-5CA6-F517-45C4-2751D9D28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C385D1-AC10-1B53-BCF5-DF3DB197D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5E43A-E58A-84BA-4CEB-2246B1B9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9234-D79C-E9EE-7744-F8E45FF0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004C5-D42C-D610-D860-3C5C8C56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095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2397D-C1E6-4F48-9C72-5B78A793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A2C1F-0230-0628-59C3-2E318ADCF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32FEF-DF28-DC43-8100-12D40D17D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42722-B4AF-313C-3E7E-11708A7E7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C63FC-06B8-39DF-1343-F28DC1C8F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81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FC370-6119-6055-778F-FA3B63FC7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A66C8-29AE-9DBB-E4D5-32B7A2D59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62ADD-531F-8928-D255-85B9C41A6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DB147-12C8-77E4-8BB1-63F7E159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D2F4F-C9DF-85C9-F2D4-D66558C3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286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1080-4A7B-4024-9735-6E74292B6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C1025-A53C-7EBB-E978-DC7B70437D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D76D9-52FE-CFA3-545C-D58F3040F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9AC528-6CED-7DAC-6F11-02F3F560C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DDA3E-14C4-5557-50A8-27CF69955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0AE94-7796-BD30-BF4F-CD786B50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88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0C238-4A0F-EAAD-0890-AD78FCEE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FF3D0-2434-BD79-3D9A-B3FE70544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9C73E-A305-6212-BC0D-788F20AB3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243706-667D-9527-234C-A7928B4EB9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D5E43F-5F55-FB3C-2991-3A0AC054A3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E7F47A-F0B6-4C5B-7174-2A5C791C4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55698E-D41C-20F8-D5F5-9FB1AB718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C2DC34-8516-286F-0464-279A30BD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4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F4472-50CE-19E9-6C00-394582A1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CDE8E8-8C80-5293-0A5A-64A621F8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B0B14B-E157-FEEE-7AF2-5A4A69D8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3C3F69-450C-5C63-6CDA-76FC87BE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7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BEEBF0-73C2-B570-B787-21B8BD362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085C8B-D22F-2CFF-2FD1-3987D4418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5A83C-8927-1C48-9FE2-944F03385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9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55F9-513F-4947-9D14-E52301BF9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27F86-FDC9-CFE5-A402-21A006618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42748-A3D2-47AF-D1A6-2E1AAEFCD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541FD-207B-459E-65A2-DC2899CDC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B1353-4B98-79EE-F435-FA39C278C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86D41-5F78-EF32-EC9A-FD043087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3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2D83C-39BE-6814-DEF1-E5A244A90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16D204-5B39-423E-BF12-7E0A56A2B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8F364-F982-CD1E-9B66-AC2AA55DA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F2E46-29D2-079C-1EA7-F9336CC19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A7430-AF07-3110-C902-2BE0B5B4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BBCEB-6E1E-5931-8432-07465E9AA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9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227C-777C-823D-5606-A0B119904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B72EF0-519E-F020-B02C-663358AD4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1CB9E-A2F8-32B0-CF0F-40E45A98B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519EE-C130-63CB-FB60-9A3B27BA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D4CA1-8CDB-065B-5F41-48CAD0CC5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30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72621D-1F51-0802-6387-247A831843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201A3C-0A32-1968-7076-48992398E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9186-D6EB-B4EA-395E-0042840E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D5FF2-1ACF-F860-048F-63B53A4C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37B1D-5872-57E4-063F-97A7399C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33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791B24-5681-9385-5F56-FA098D2BA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72388-7B0E-C782-6CAD-0710A8E5B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FA09C-96DD-5DD4-1219-062290B4D5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45C746-53F5-4C76-8EA8-7AB48FF3EFF9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2B764-EC28-1185-03FB-5C7EFE534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013F0-E1FC-7DB7-4C6A-97CAD5EB8D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584168-47DA-46DC-9AC3-923E2954A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3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4.sv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Shape, arrow&#10;&#10;AI-generated content may be incorrect.">
            <a:extLst>
              <a:ext uri="{FF2B5EF4-FFF2-40B4-BE49-F238E27FC236}">
                <a16:creationId xmlns:a16="http://schemas.microsoft.com/office/drawing/2014/main" id="{8352E2D6-9609-64F7-B4A7-2CCD2BA6D4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17" r="-1" b="-1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88D7B6-E3C9-A434-20E2-D41922FEAE1D}"/>
              </a:ext>
            </a:extLst>
          </p:cNvPr>
          <p:cNvSpPr txBox="1"/>
          <p:nvPr/>
        </p:nvSpPr>
        <p:spPr>
          <a:xfrm>
            <a:off x="5312040" y="1361074"/>
            <a:ext cx="6468834" cy="3204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Signposts &amp; Indicators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Spotting early signs of significant change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727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621C75-D0EA-075C-B380-5C088CCF46B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1010" t="4196"/>
          <a:stretch/>
        </p:blipFill>
        <p:spPr>
          <a:xfrm>
            <a:off x="753728" y="82444"/>
            <a:ext cx="874655" cy="1243584"/>
          </a:xfrm>
          <a:prstGeom prst="rect">
            <a:avLst/>
          </a:prstGeom>
        </p:spPr>
      </p:pic>
      <p:pic>
        <p:nvPicPr>
          <p:cNvPr id="5" name="Graphic 4" descr="Badge Tick1 with solid fill">
            <a:extLst>
              <a:ext uri="{FF2B5EF4-FFF2-40B4-BE49-F238E27FC236}">
                <a16:creationId xmlns:a16="http://schemas.microsoft.com/office/drawing/2014/main" id="{CEC5D6C5-6203-2A11-8ADE-3BA0FD83D5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3362" y="-25360"/>
            <a:ext cx="1459192" cy="1459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59B9BB-CAD7-0111-665F-E401A1BA0866}"/>
              </a:ext>
            </a:extLst>
          </p:cNvPr>
          <p:cNvSpPr txBox="1"/>
          <p:nvPr/>
        </p:nvSpPr>
        <p:spPr>
          <a:xfrm>
            <a:off x="1628383" y="381070"/>
            <a:ext cx="817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What are Signposts and Indicators</a:t>
            </a:r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A266FC-293A-1FF3-87BA-420B7F061A18}"/>
              </a:ext>
            </a:extLst>
          </p:cNvPr>
          <p:cNvSpPr txBox="1"/>
          <p:nvPr/>
        </p:nvSpPr>
        <p:spPr>
          <a:xfrm>
            <a:off x="1783042" y="1597506"/>
            <a:ext cx="86259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Indicators</a:t>
            </a: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– Observable pieces of information or events (The What)</a:t>
            </a:r>
          </a:p>
          <a:p>
            <a:endParaRPr lang="en-US" sz="24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2400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Signposts</a:t>
            </a: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– A collection of indicators that when viewed together suggest a specific trend, pattern or direction.  (The So What or What’s Next)</a:t>
            </a:r>
          </a:p>
          <a:p>
            <a:endParaRPr lang="en-US" dirty="0"/>
          </a:p>
        </p:txBody>
      </p:sp>
      <p:pic>
        <p:nvPicPr>
          <p:cNvPr id="22" name="Graphic 21" descr="Cloud With Lightning And Rain with solid fill">
            <a:extLst>
              <a:ext uri="{FF2B5EF4-FFF2-40B4-BE49-F238E27FC236}">
                <a16:creationId xmlns:a16="http://schemas.microsoft.com/office/drawing/2014/main" id="{F8776D4F-36B8-A390-3A5C-1AEA8FCF43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19683" y="4038814"/>
            <a:ext cx="1898207" cy="1898207"/>
          </a:xfrm>
          <a:prstGeom prst="rect">
            <a:avLst/>
          </a:prstGeom>
        </p:spPr>
      </p:pic>
      <p:pic>
        <p:nvPicPr>
          <p:cNvPr id="23" name="Graphic 22" descr="Water with solid fill">
            <a:extLst>
              <a:ext uri="{FF2B5EF4-FFF2-40B4-BE49-F238E27FC236}">
                <a16:creationId xmlns:a16="http://schemas.microsoft.com/office/drawing/2014/main" id="{FD19DCC1-CCF8-5ECB-3005-35247A0E54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1820" y="4182829"/>
            <a:ext cx="1367595" cy="136759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AD50A4F-DC1E-B101-314A-30EF3BEBA550}"/>
              </a:ext>
            </a:extLst>
          </p:cNvPr>
          <p:cNvSpPr txBox="1"/>
          <p:nvPr/>
        </p:nvSpPr>
        <p:spPr>
          <a:xfrm>
            <a:off x="3667956" y="5897524"/>
            <a:ext cx="204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Indicator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B0AFF-F6AC-74E6-CA37-FD3D98FA63B8}"/>
              </a:ext>
            </a:extLst>
          </p:cNvPr>
          <p:cNvSpPr txBox="1"/>
          <p:nvPr/>
        </p:nvSpPr>
        <p:spPr>
          <a:xfrm>
            <a:off x="6769974" y="5874842"/>
            <a:ext cx="204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Signpost</a:t>
            </a:r>
          </a:p>
        </p:txBody>
      </p:sp>
    </p:spTree>
    <p:extLst>
      <p:ext uri="{BB962C8B-B14F-4D97-AF65-F5344CB8AC3E}">
        <p14:creationId xmlns:p14="http://schemas.microsoft.com/office/powerpoint/2010/main" val="2977791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B0A48A-6D34-A3D7-0DB5-5F227D2957D2}"/>
              </a:ext>
            </a:extLst>
          </p:cNvPr>
          <p:cNvSpPr txBox="1"/>
          <p:nvPr/>
        </p:nvSpPr>
        <p:spPr>
          <a:xfrm>
            <a:off x="457202" y="1624654"/>
            <a:ext cx="78693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Signposts and Indicators provide an objective baseline for tracking events and help achieve the following: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Detect and monitor changes over time.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Evaluate competing hypotheses or scenarios.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Identify and drive collection opportunities.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Consider various paths a situation could follow.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Substantiate emerging viewpoints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Overcomes expertise bias.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Helps decision makers track future developments Builds a more concrete case for the analytic conclusions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8C9146-D216-8A82-62D5-1665BDF3604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1010" t="4196"/>
          <a:stretch/>
        </p:blipFill>
        <p:spPr>
          <a:xfrm>
            <a:off x="753728" y="82444"/>
            <a:ext cx="874655" cy="1243584"/>
          </a:xfrm>
          <a:prstGeom prst="rect">
            <a:avLst/>
          </a:prstGeom>
        </p:spPr>
      </p:pic>
      <p:pic>
        <p:nvPicPr>
          <p:cNvPr id="3" name="Graphic 2" descr="Badge Tick1 with solid fill">
            <a:extLst>
              <a:ext uri="{FF2B5EF4-FFF2-40B4-BE49-F238E27FC236}">
                <a16:creationId xmlns:a16="http://schemas.microsoft.com/office/drawing/2014/main" id="{520AD4E1-1B3B-8207-2C06-82239BEFA0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3362" y="-25360"/>
            <a:ext cx="1459192" cy="1459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A1C74D-63F1-1F2F-4453-2EFCDB05CCB8}"/>
              </a:ext>
            </a:extLst>
          </p:cNvPr>
          <p:cNvSpPr txBox="1"/>
          <p:nvPr/>
        </p:nvSpPr>
        <p:spPr>
          <a:xfrm>
            <a:off x="1628383" y="381070"/>
            <a:ext cx="817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Why Do Use Signposts and Indicators?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E2E347E-27D0-3C80-984B-63B292898217}"/>
              </a:ext>
            </a:extLst>
          </p:cNvPr>
          <p:cNvGrpSpPr/>
          <p:nvPr/>
        </p:nvGrpSpPr>
        <p:grpSpPr>
          <a:xfrm>
            <a:off x="8530045" y="2757387"/>
            <a:ext cx="3148149" cy="2479696"/>
            <a:chOff x="7998048" y="2326646"/>
            <a:chExt cx="3488590" cy="296660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ABEF22D-821E-18C0-B529-C587EB374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98048" y="2326646"/>
              <a:ext cx="3488590" cy="296660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81AB205-9E42-9B01-E0AA-388F26058A48}"/>
                </a:ext>
              </a:extLst>
            </p:cNvPr>
            <p:cNvSpPr/>
            <p:nvPr/>
          </p:nvSpPr>
          <p:spPr>
            <a:xfrm rot="21237473">
              <a:off x="9373718" y="4270411"/>
              <a:ext cx="1739431" cy="49913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9505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029CA8-30E5-46CC-8E5E-2FBCC6B82D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1010" t="4196"/>
          <a:stretch/>
        </p:blipFill>
        <p:spPr>
          <a:xfrm>
            <a:off x="753728" y="82444"/>
            <a:ext cx="874655" cy="1243584"/>
          </a:xfrm>
          <a:prstGeom prst="rect">
            <a:avLst/>
          </a:prstGeom>
        </p:spPr>
      </p:pic>
      <p:pic>
        <p:nvPicPr>
          <p:cNvPr id="3" name="Graphic 2" descr="Badge Tick1 with solid fill">
            <a:extLst>
              <a:ext uri="{FF2B5EF4-FFF2-40B4-BE49-F238E27FC236}">
                <a16:creationId xmlns:a16="http://schemas.microsoft.com/office/drawing/2014/main" id="{D483F9A0-7185-EA21-6C24-F8D79E667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3362" y="-25360"/>
            <a:ext cx="1459192" cy="1459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3232C5-5A6D-68AD-2BD2-39BA6C940286}"/>
              </a:ext>
            </a:extLst>
          </p:cNvPr>
          <p:cNvSpPr txBox="1"/>
          <p:nvPr/>
        </p:nvSpPr>
        <p:spPr>
          <a:xfrm>
            <a:off x="1628383" y="381070"/>
            <a:ext cx="817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Focus on Indicators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6667C-D8F2-2AF1-CE81-ABA0A70CB257}"/>
              </a:ext>
            </a:extLst>
          </p:cNvPr>
          <p:cNvSpPr txBox="1"/>
          <p:nvPr/>
        </p:nvSpPr>
        <p:spPr>
          <a:xfrm>
            <a:off x="312420" y="1891059"/>
            <a:ext cx="115671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Indicators should be:</a:t>
            </a:r>
          </a:p>
          <a:p>
            <a:endParaRPr lang="en-US" sz="24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2000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Observable and collectible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:  There must be some reasonable expectation that, if present, the indicator will be observed and reported by a reliable source. 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2000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Valid</a:t>
            </a:r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: 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An indicator must be clearly relevant to your intelligence question and judgment.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2000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Reliable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: Those observing and collecting data must observe the same things consistently over time.</a:t>
            </a:r>
          </a:p>
          <a:p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</a:p>
          <a:p>
            <a:r>
              <a:rPr lang="en-US" sz="2000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Stable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: An indicator must be useful over time to allow comparisons and to track events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2000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Unique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: An indicator should measure only one thing . Indicators should not only be consistent with a specified scenario or hypothesis but also inconsistent with alternative scenarios or hypotheses. </a:t>
            </a:r>
          </a:p>
          <a:p>
            <a:endParaRPr lang="en-US" sz="24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668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03768-F143-D89F-6C34-DFB3709CD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EE396B-7D80-367E-01A3-CD48D01C97C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1010" t="4196"/>
          <a:stretch/>
        </p:blipFill>
        <p:spPr>
          <a:xfrm>
            <a:off x="753728" y="82444"/>
            <a:ext cx="874655" cy="1243584"/>
          </a:xfrm>
          <a:prstGeom prst="rect">
            <a:avLst/>
          </a:prstGeom>
        </p:spPr>
      </p:pic>
      <p:pic>
        <p:nvPicPr>
          <p:cNvPr id="3" name="Graphic 2" descr="Badge Tick1 with solid fill">
            <a:extLst>
              <a:ext uri="{FF2B5EF4-FFF2-40B4-BE49-F238E27FC236}">
                <a16:creationId xmlns:a16="http://schemas.microsoft.com/office/drawing/2014/main" id="{5C16288F-4AA6-CAA9-9A81-75C2249E2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3362" y="-25360"/>
            <a:ext cx="1459192" cy="1459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07FA1E-6B0F-E737-5B63-BE5D50F6C320}"/>
              </a:ext>
            </a:extLst>
          </p:cNvPr>
          <p:cNvSpPr txBox="1"/>
          <p:nvPr/>
        </p:nvSpPr>
        <p:spPr>
          <a:xfrm>
            <a:off x="1628383" y="381070"/>
            <a:ext cx="817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Focus on Indicators (</a:t>
            </a:r>
            <a:r>
              <a:rPr lang="en-US" sz="36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Cont</a:t>
            </a:r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4F36F0-55BC-08B2-F233-D814E357F44F}"/>
              </a:ext>
            </a:extLst>
          </p:cNvPr>
          <p:cNvSpPr txBox="1"/>
          <p:nvPr/>
        </p:nvSpPr>
        <p:spPr>
          <a:xfrm>
            <a:off x="312420" y="1624654"/>
            <a:ext cx="1156716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accent1">
                    <a:lumMod val="75000"/>
                  </a:schemeClr>
                </a:solidFill>
              </a:rPr>
              <a:t>Unique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: An indicator should measure only one thing . Indicators should not only be consistent with a specified scenario or hypothesis but also inconsistent with alternative scenarios or hypotheses.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5E47F3-6105-E33C-6491-0D6BB1CCAAD0}"/>
              </a:ext>
            </a:extLst>
          </p:cNvPr>
          <p:cNvSpPr txBox="1"/>
          <p:nvPr/>
        </p:nvSpPr>
        <p:spPr>
          <a:xfrm>
            <a:off x="374155" y="3015805"/>
            <a:ext cx="10683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What does this sound like? 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A4AB697-F5D6-7ED9-70A4-EC191C3AE43C}"/>
              </a:ext>
            </a:extLst>
          </p:cNvPr>
          <p:cNvGrpSpPr/>
          <p:nvPr/>
        </p:nvGrpSpPr>
        <p:grpSpPr>
          <a:xfrm>
            <a:off x="599303" y="4537061"/>
            <a:ext cx="4826138" cy="1120946"/>
            <a:chOff x="1742302" y="4563923"/>
            <a:chExt cx="6647935" cy="105848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8722D6-2923-CBA0-07F5-0EC67C8AF788}"/>
                </a:ext>
              </a:extLst>
            </p:cNvPr>
            <p:cNvSpPr txBox="1"/>
            <p:nvPr/>
          </p:nvSpPr>
          <p:spPr>
            <a:xfrm>
              <a:off x="1742302" y="4587015"/>
              <a:ext cx="66479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i="1" u="none" strike="noStrike" baseline="0" dirty="0" err="1">
                  <a:solidFill>
                    <a:schemeClr val="accent5">
                      <a:lumMod val="50000"/>
                    </a:schemeClr>
                  </a:solidFill>
                  <a:latin typeface="Gill Sans MT" panose="020B0502020104020203" pitchFamily="34" charset="0"/>
                </a:rPr>
                <a:t>Diagnosticity</a:t>
              </a:r>
              <a:endParaRPr lang="en-US" sz="36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AED7E38-825B-87FE-1CE6-8D93BB0525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096" t="17774" b="8813"/>
            <a:stretch/>
          </p:blipFill>
          <p:spPr>
            <a:xfrm>
              <a:off x="2047222" y="4563923"/>
              <a:ext cx="1013255" cy="1058488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CCE0359-B03B-2C78-FA8A-984CF1BC22D4}"/>
              </a:ext>
            </a:extLst>
          </p:cNvPr>
          <p:cNvSpPr txBox="1"/>
          <p:nvPr/>
        </p:nvSpPr>
        <p:spPr>
          <a:xfrm>
            <a:off x="5715872" y="3907157"/>
            <a:ext cx="62941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High Diagnostic Value – evidence provides clear support to only one conclusion or assessment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Low Diagnostic Value – evidence is so general that it could describe or support any number of conclusions</a:t>
            </a:r>
          </a:p>
        </p:txBody>
      </p:sp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3EC809DD-87BF-4D7B-23FD-9072D3237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0160" y="4125757"/>
            <a:ext cx="544740" cy="544740"/>
          </a:xfrm>
          <a:prstGeom prst="rect">
            <a:avLst/>
          </a:prstGeom>
        </p:spPr>
      </p:pic>
      <p:pic>
        <p:nvPicPr>
          <p:cNvPr id="13" name="Graphic 12" descr="Warning with solid fill">
            <a:extLst>
              <a:ext uri="{FF2B5EF4-FFF2-40B4-BE49-F238E27FC236}">
                <a16:creationId xmlns:a16="http://schemas.microsoft.com/office/drawing/2014/main" id="{9FEA4A15-813E-7065-B64F-97A4C253E3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90160" y="5486824"/>
            <a:ext cx="544740" cy="54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5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6C25E-1985-C1B6-CCD7-90231050C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92" y="438884"/>
            <a:ext cx="3577386" cy="29901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653F3F-4C46-7BF4-5075-36ABD98CC4F2}"/>
              </a:ext>
            </a:extLst>
          </p:cNvPr>
          <p:cNvSpPr txBox="1"/>
          <p:nvPr/>
        </p:nvSpPr>
        <p:spPr>
          <a:xfrm>
            <a:off x="-1254958" y="198318"/>
            <a:ext cx="6614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Thought Models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4A84B01-68E6-B20E-D7A6-461907421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741480"/>
              </p:ext>
            </p:extLst>
          </p:nvPr>
        </p:nvGraphicFramePr>
        <p:xfrm>
          <a:off x="4829201" y="2807943"/>
          <a:ext cx="1852656" cy="35616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52656">
                  <a:extLst>
                    <a:ext uri="{9D8B030D-6E8A-4147-A177-3AD203B41FA5}">
                      <a16:colId xmlns:a16="http://schemas.microsoft.com/office/drawing/2014/main" val="1727647075"/>
                    </a:ext>
                  </a:extLst>
                </a:gridCol>
              </a:tblGrid>
              <a:tr h="332989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28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2800" b="0" dirty="0">
                          <a:solidFill>
                            <a:srgbClr val="000000"/>
                          </a:solidFill>
                          <a:effectLst/>
                        </a:rPr>
                        <a:t>P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olitical​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58495387"/>
                  </a:ext>
                </a:extLst>
              </a:tr>
              <a:tr h="332989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28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28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ilitary​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432364767"/>
                  </a:ext>
                </a:extLst>
              </a:tr>
              <a:tr h="345878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32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</a:rPr>
                        <a:t>E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conomic​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292432924"/>
                  </a:ext>
                </a:extLst>
              </a:tr>
              <a:tr h="345878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32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</a:rPr>
                        <a:t>S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ocial​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041678992"/>
                  </a:ext>
                </a:extLst>
              </a:tr>
              <a:tr h="345878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32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</a:rPr>
                        <a:t>I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nfrastructure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1337497304"/>
                  </a:ext>
                </a:extLst>
              </a:tr>
              <a:tr h="474976">
                <a:tc>
                  <a:txBody>
                    <a:bodyPr/>
                    <a:lstStyle/>
                    <a:p>
                      <a:pPr algn="l" fontAlgn="base">
                        <a:lnSpc>
                          <a:spcPts val="1425"/>
                        </a:lnSpc>
                        <a:buFont typeface="Arial" panose="020B0604020202020204" pitchFamily="34" charset="0"/>
                        <a:buNone/>
                      </a:pPr>
                      <a:endParaRPr lang="en-US" sz="3200" b="1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425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I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nformation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295222253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DA0166E-F1DD-E816-91B1-807426FFDC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383288"/>
              </p:ext>
            </p:extLst>
          </p:nvPr>
        </p:nvGraphicFramePr>
        <p:xfrm>
          <a:off x="2052122" y="4046636"/>
          <a:ext cx="2120102" cy="2482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120102">
                  <a:extLst>
                    <a:ext uri="{9D8B030D-6E8A-4147-A177-3AD203B41FA5}">
                      <a16:colId xmlns:a16="http://schemas.microsoft.com/office/drawing/2014/main" val="2645679173"/>
                    </a:ext>
                  </a:extLst>
                </a:gridCol>
              </a:tblGrid>
              <a:tr h="332989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32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</a:rPr>
                        <a:t>D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iplomatic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1577557298"/>
                  </a:ext>
                </a:extLst>
              </a:tr>
              <a:tr h="332989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32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</a:rPr>
                        <a:t>I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nformation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2396045659"/>
                  </a:ext>
                </a:extLst>
              </a:tr>
              <a:tr h="345878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32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ilitary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095693751"/>
                  </a:ext>
                </a:extLst>
              </a:tr>
              <a:tr h="345878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endParaRPr lang="en-US" sz="32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</a:rPr>
                        <a:t>E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</a:rPr>
                        <a:t>conomic</a:t>
                      </a:r>
                      <a:endParaRPr lang="en-US" sz="1800" b="0" i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11695086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083D4F6-107B-2DD8-8DC1-372F9D0F5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65157"/>
              </p:ext>
            </p:extLst>
          </p:nvPr>
        </p:nvGraphicFramePr>
        <p:xfrm>
          <a:off x="7059434" y="329244"/>
          <a:ext cx="4842345" cy="61995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842345">
                  <a:extLst>
                    <a:ext uri="{9D8B030D-6E8A-4147-A177-3AD203B41FA5}">
                      <a16:colId xmlns:a16="http://schemas.microsoft.com/office/drawing/2014/main" val="2645679173"/>
                    </a:ext>
                  </a:extLst>
                </a:gridCol>
              </a:tblGrid>
              <a:tr h="53425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S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ustainment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1577557298"/>
                  </a:ext>
                </a:extLst>
              </a:tr>
              <a:tr h="53425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T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raining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2396045659"/>
                  </a:ext>
                </a:extLst>
              </a:tr>
              <a:tr h="53425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E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nvironment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095693751"/>
                  </a:ext>
                </a:extLst>
              </a:tr>
              <a:tr h="53425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E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mployment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116950867"/>
                  </a:ext>
                </a:extLst>
              </a:tr>
              <a:tr h="53425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P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ersonnel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1588831102"/>
                  </a:ext>
                </a:extLst>
              </a:tr>
              <a:tr h="534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R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oles and Missions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2075265723"/>
                  </a:ext>
                </a:extLst>
              </a:tr>
              <a:tr h="710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I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ntangibles</a:t>
                      </a:r>
                    </a:p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598340893"/>
                  </a:ext>
                </a:extLst>
              </a:tr>
              <a:tr h="710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S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tructure</a:t>
                      </a:r>
                    </a:p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3973665012"/>
                  </a:ext>
                </a:extLst>
              </a:tr>
              <a:tr h="710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kern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>
                          <a:solidFill>
                            <a:srgbClr val="000000"/>
                          </a:solidFill>
                          <a:effectLst/>
                        </a:rPr>
                        <a:t>E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</a:rPr>
                        <a:t>quipment</a:t>
                      </a:r>
                    </a:p>
                    <a:p>
                      <a:pPr marL="0" algn="l" defTabSz="914400" rtl="0" eaLnBrk="1" fontAlgn="base" latinLnBrk="0" hangingPunct="1">
                        <a:lnSpc>
                          <a:spcPts val="1950"/>
                        </a:lnSpc>
                        <a:buNone/>
                      </a:pP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444" marR="63444" marT="31722" marB="31722"/>
                </a:tc>
                <a:extLst>
                  <a:ext uri="{0D108BD9-81ED-4DB2-BD59-A6C34878D82A}">
                    <a16:rowId xmlns:a16="http://schemas.microsoft.com/office/drawing/2014/main" val="2541230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082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17DFB8-6E8B-0A66-52D4-872C4B29EA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1010" t="4196"/>
          <a:stretch/>
        </p:blipFill>
        <p:spPr>
          <a:xfrm>
            <a:off x="753728" y="82444"/>
            <a:ext cx="609677" cy="866838"/>
          </a:xfrm>
          <a:prstGeom prst="rect">
            <a:avLst/>
          </a:prstGeom>
        </p:spPr>
      </p:pic>
      <p:pic>
        <p:nvPicPr>
          <p:cNvPr id="4" name="Graphic 3" descr="Badge Tick1 with solid fill">
            <a:extLst>
              <a:ext uri="{FF2B5EF4-FFF2-40B4-BE49-F238E27FC236}">
                <a16:creationId xmlns:a16="http://schemas.microsoft.com/office/drawing/2014/main" id="{F381AD72-70E1-C6F1-B442-F38FDB0C6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77048" y="-133164"/>
            <a:ext cx="1218906" cy="1218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451819-B1B7-A78F-B6DB-D53ABA959B5C}"/>
              </a:ext>
            </a:extLst>
          </p:cNvPr>
          <p:cNvSpPr txBox="1"/>
          <p:nvPr/>
        </p:nvSpPr>
        <p:spPr>
          <a:xfrm>
            <a:off x="1882737" y="82444"/>
            <a:ext cx="8174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How Do We Communicate Indicators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623EDDF-0F55-A36F-BA62-60153234B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779893"/>
              </p:ext>
            </p:extLst>
          </p:nvPr>
        </p:nvGraphicFramePr>
        <p:xfrm>
          <a:off x="513951" y="1862242"/>
          <a:ext cx="11282003" cy="352056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94950">
                  <a:extLst>
                    <a:ext uri="{9D8B030D-6E8A-4147-A177-3AD203B41FA5}">
                      <a16:colId xmlns:a16="http://schemas.microsoft.com/office/drawing/2014/main" val="3132743771"/>
                    </a:ext>
                  </a:extLst>
                </a:gridCol>
                <a:gridCol w="2385623">
                  <a:extLst>
                    <a:ext uri="{9D8B030D-6E8A-4147-A177-3AD203B41FA5}">
                      <a16:colId xmlns:a16="http://schemas.microsoft.com/office/drawing/2014/main" val="768707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5103502"/>
                    </a:ext>
                  </a:extLst>
                </a:gridCol>
                <a:gridCol w="2457306">
                  <a:extLst>
                    <a:ext uri="{9D8B030D-6E8A-4147-A177-3AD203B41FA5}">
                      <a16:colId xmlns:a16="http://schemas.microsoft.com/office/drawing/2014/main" val="2201372408"/>
                    </a:ext>
                  </a:extLst>
                </a:gridCol>
                <a:gridCol w="591013">
                  <a:extLst>
                    <a:ext uri="{9D8B030D-6E8A-4147-A177-3AD203B41FA5}">
                      <a16:colId xmlns:a16="http://schemas.microsoft.com/office/drawing/2014/main" val="1591464094"/>
                    </a:ext>
                  </a:extLst>
                </a:gridCol>
                <a:gridCol w="1914061">
                  <a:extLst>
                    <a:ext uri="{9D8B030D-6E8A-4147-A177-3AD203B41FA5}">
                      <a16:colId xmlns:a16="http://schemas.microsoft.com/office/drawing/2014/main" val="2452084717"/>
                    </a:ext>
                  </a:extLst>
                </a:gridCol>
                <a:gridCol w="581308">
                  <a:extLst>
                    <a:ext uri="{9D8B030D-6E8A-4147-A177-3AD203B41FA5}">
                      <a16:colId xmlns:a16="http://schemas.microsoft.com/office/drawing/2014/main" val="3487496149"/>
                    </a:ext>
                  </a:extLst>
                </a:gridCol>
                <a:gridCol w="2549462">
                  <a:extLst>
                    <a:ext uri="{9D8B030D-6E8A-4147-A177-3AD203B41FA5}">
                      <a16:colId xmlns:a16="http://schemas.microsoft.com/office/drawing/2014/main" val="4030514597"/>
                    </a:ext>
                  </a:extLst>
                </a:gridCol>
              </a:tblGrid>
              <a:tr h="874736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 Months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9 Months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Months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Months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739058"/>
                  </a:ext>
                </a:extLst>
              </a:tr>
              <a:tr h="88194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39935"/>
                  </a:ext>
                </a:extLst>
              </a:tr>
              <a:tr h="88194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482577"/>
                  </a:ext>
                </a:extLst>
              </a:tr>
              <a:tr h="88194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Indicator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452412"/>
                  </a:ext>
                </a:extLst>
              </a:tr>
            </a:tbl>
          </a:graphicData>
        </a:graphic>
      </p:graphicFrame>
      <p:sp>
        <p:nvSpPr>
          <p:cNvPr id="9" name="Flowchart: Decision 8">
            <a:extLst>
              <a:ext uri="{FF2B5EF4-FFF2-40B4-BE49-F238E27FC236}">
                <a16:creationId xmlns:a16="http://schemas.microsoft.com/office/drawing/2014/main" id="{4079F562-2E38-9CE5-BE0A-957E9E0E40B4}"/>
              </a:ext>
            </a:extLst>
          </p:cNvPr>
          <p:cNvSpPr/>
          <p:nvPr/>
        </p:nvSpPr>
        <p:spPr>
          <a:xfrm>
            <a:off x="6282660" y="2789474"/>
            <a:ext cx="453806" cy="339365"/>
          </a:xfrm>
          <a:prstGeom prst="flowChartDecisi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354C57-5559-CA50-8DCA-566F457BB591}"/>
              </a:ext>
            </a:extLst>
          </p:cNvPr>
          <p:cNvSpPr txBox="1"/>
          <p:nvPr/>
        </p:nvSpPr>
        <p:spPr>
          <a:xfrm>
            <a:off x="1481106" y="5668196"/>
            <a:ext cx="2321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Very diagnostic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Easy to collect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Actively Observed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A72F41-C50A-830A-9070-A3DEA070645F}"/>
              </a:ext>
            </a:extLst>
          </p:cNvPr>
          <p:cNvSpPr txBox="1"/>
          <p:nvPr/>
        </p:nvSpPr>
        <p:spPr>
          <a:xfrm>
            <a:off x="4986672" y="5690081"/>
            <a:ext cx="2321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Diagnostic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Sometimes Collected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Partially Observed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E08517-3683-1651-73F8-5A385E024CC8}"/>
              </a:ext>
            </a:extLst>
          </p:cNvPr>
          <p:cNvSpPr txBox="1"/>
          <p:nvPr/>
        </p:nvSpPr>
        <p:spPr>
          <a:xfrm>
            <a:off x="9416389" y="5668196"/>
            <a:ext cx="2321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Not Diagnostic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Hard to collect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Intangible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6CCEEB-20CE-C178-76EB-F4E13E1E4C12}"/>
              </a:ext>
            </a:extLst>
          </p:cNvPr>
          <p:cNvSpPr txBox="1"/>
          <p:nvPr/>
        </p:nvSpPr>
        <p:spPr>
          <a:xfrm>
            <a:off x="2049168" y="1175013"/>
            <a:ext cx="1925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</a:rPr>
              <a:t>Timeframe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0C67F5-A8DF-7D58-4B6B-636F2CCD6E7B}"/>
              </a:ext>
            </a:extLst>
          </p:cNvPr>
          <p:cNvSpPr txBox="1"/>
          <p:nvPr/>
        </p:nvSpPr>
        <p:spPr>
          <a:xfrm>
            <a:off x="4293520" y="1175014"/>
            <a:ext cx="3353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err="1">
                <a:solidFill>
                  <a:srgbClr val="FF0000"/>
                </a:solidFill>
              </a:rPr>
              <a:t>Diagnosticity</a:t>
            </a:r>
            <a:r>
              <a:rPr lang="en-US" sz="2400" b="1" i="1" dirty="0">
                <a:solidFill>
                  <a:srgbClr val="FF0000"/>
                </a:solidFill>
              </a:rPr>
              <a:t>/Concern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9A15CA-3F95-5712-E793-136F348A9307}"/>
              </a:ext>
            </a:extLst>
          </p:cNvPr>
          <p:cNvSpPr txBox="1"/>
          <p:nvPr/>
        </p:nvSpPr>
        <p:spPr>
          <a:xfrm>
            <a:off x="7739683" y="1138011"/>
            <a:ext cx="3353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</a:rPr>
              <a:t>Observable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308EA3-971B-66DD-71AE-08D343ECC5DE}"/>
              </a:ext>
            </a:extLst>
          </p:cNvPr>
          <p:cNvSpPr/>
          <p:nvPr/>
        </p:nvSpPr>
        <p:spPr>
          <a:xfrm flipH="1" flipV="1">
            <a:off x="923824" y="5882636"/>
            <a:ext cx="269483" cy="307993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44B8D45-5A12-CE63-1531-7C59D10C4308}"/>
              </a:ext>
            </a:extLst>
          </p:cNvPr>
          <p:cNvSpPr/>
          <p:nvPr/>
        </p:nvSpPr>
        <p:spPr>
          <a:xfrm flipH="1" flipV="1">
            <a:off x="8734908" y="3656894"/>
            <a:ext cx="254000" cy="30799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5EAB4CC-9DC0-EB34-918A-7BC975E6B48D}"/>
              </a:ext>
            </a:extLst>
          </p:cNvPr>
          <p:cNvSpPr/>
          <p:nvPr/>
        </p:nvSpPr>
        <p:spPr>
          <a:xfrm flipH="1">
            <a:off x="3107917" y="4596423"/>
            <a:ext cx="382147" cy="411539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98504511-1679-1D13-FA53-78E73A1508B6}"/>
              </a:ext>
            </a:extLst>
          </p:cNvPr>
          <p:cNvSpPr/>
          <p:nvPr/>
        </p:nvSpPr>
        <p:spPr>
          <a:xfrm flipH="1">
            <a:off x="4213830" y="5881006"/>
            <a:ext cx="361434" cy="27829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lowchart: Decision 1">
            <a:extLst>
              <a:ext uri="{FF2B5EF4-FFF2-40B4-BE49-F238E27FC236}">
                <a16:creationId xmlns:a16="http://schemas.microsoft.com/office/drawing/2014/main" id="{83510B19-23A0-417A-573C-3A6DD9CE1FF4}"/>
              </a:ext>
            </a:extLst>
          </p:cNvPr>
          <p:cNvSpPr/>
          <p:nvPr/>
        </p:nvSpPr>
        <p:spPr>
          <a:xfrm>
            <a:off x="8762005" y="5856733"/>
            <a:ext cx="453806" cy="339365"/>
          </a:xfrm>
          <a:prstGeom prst="flowChartDecisi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06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CF43292-BF61-6756-13B0-A660BABCFF91}"/>
              </a:ext>
            </a:extLst>
          </p:cNvPr>
          <p:cNvSpPr/>
          <p:nvPr/>
        </p:nvSpPr>
        <p:spPr>
          <a:xfrm>
            <a:off x="937550" y="2090589"/>
            <a:ext cx="10638500" cy="14154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9100CD-3F01-3466-AD1F-4CDF3ED6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B3776DB-95E1-2ED6-F16B-6CE39B638A5B}"/>
              </a:ext>
            </a:extLst>
          </p:cNvPr>
          <p:cNvSpPr/>
          <p:nvPr/>
        </p:nvSpPr>
        <p:spPr>
          <a:xfrm>
            <a:off x="1493134" y="2522351"/>
            <a:ext cx="9410218" cy="646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427C8-59DD-27C7-7895-794B3CCD3DA0}"/>
              </a:ext>
            </a:extLst>
          </p:cNvPr>
          <p:cNvSpPr txBox="1"/>
          <p:nvPr/>
        </p:nvSpPr>
        <p:spPr>
          <a:xfrm>
            <a:off x="2457886" y="139433"/>
            <a:ext cx="7133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Football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DA4B4E-DA23-FC23-C3B8-DEA4B3E2116F}"/>
              </a:ext>
            </a:extLst>
          </p:cNvPr>
          <p:cNvSpPr txBox="1"/>
          <p:nvPr/>
        </p:nvSpPr>
        <p:spPr>
          <a:xfrm>
            <a:off x="3592820" y="925197"/>
            <a:ext cx="4864100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Germany sticks to 4-3-3 Play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Germany abandons 4-3-3 Play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AC2D8EC-3F6B-4DB1-1475-2EA3A8A591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363484"/>
              </p:ext>
            </p:extLst>
          </p:nvPr>
        </p:nvGraphicFramePr>
        <p:xfrm>
          <a:off x="615951" y="3562486"/>
          <a:ext cx="10960098" cy="2915209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595803">
                  <a:extLst>
                    <a:ext uri="{9D8B030D-6E8A-4147-A177-3AD203B41FA5}">
                      <a16:colId xmlns:a16="http://schemas.microsoft.com/office/drawing/2014/main" val="2097809102"/>
                    </a:ext>
                  </a:extLst>
                </a:gridCol>
                <a:gridCol w="2219451">
                  <a:extLst>
                    <a:ext uri="{9D8B030D-6E8A-4147-A177-3AD203B41FA5}">
                      <a16:colId xmlns:a16="http://schemas.microsoft.com/office/drawing/2014/main" val="1301471746"/>
                    </a:ext>
                  </a:extLst>
                </a:gridCol>
                <a:gridCol w="595803">
                  <a:extLst>
                    <a:ext uri="{9D8B030D-6E8A-4147-A177-3AD203B41FA5}">
                      <a16:colId xmlns:a16="http://schemas.microsoft.com/office/drawing/2014/main" val="2757207864"/>
                    </a:ext>
                  </a:extLst>
                </a:gridCol>
                <a:gridCol w="1757792">
                  <a:extLst>
                    <a:ext uri="{9D8B030D-6E8A-4147-A177-3AD203B41FA5}">
                      <a16:colId xmlns:a16="http://schemas.microsoft.com/office/drawing/2014/main" val="4172896247"/>
                    </a:ext>
                  </a:extLst>
                </a:gridCol>
                <a:gridCol w="595803">
                  <a:extLst>
                    <a:ext uri="{9D8B030D-6E8A-4147-A177-3AD203B41FA5}">
                      <a16:colId xmlns:a16="http://schemas.microsoft.com/office/drawing/2014/main" val="1614049146"/>
                    </a:ext>
                  </a:extLst>
                </a:gridCol>
                <a:gridCol w="1661975">
                  <a:extLst>
                    <a:ext uri="{9D8B030D-6E8A-4147-A177-3AD203B41FA5}">
                      <a16:colId xmlns:a16="http://schemas.microsoft.com/office/drawing/2014/main" val="2254807099"/>
                    </a:ext>
                  </a:extLst>
                </a:gridCol>
                <a:gridCol w="595803">
                  <a:extLst>
                    <a:ext uri="{9D8B030D-6E8A-4147-A177-3AD203B41FA5}">
                      <a16:colId xmlns:a16="http://schemas.microsoft.com/office/drawing/2014/main" val="1647108723"/>
                    </a:ext>
                  </a:extLst>
                </a:gridCol>
                <a:gridCol w="1862318">
                  <a:extLst>
                    <a:ext uri="{9D8B030D-6E8A-4147-A177-3AD203B41FA5}">
                      <a16:colId xmlns:a16="http://schemas.microsoft.com/office/drawing/2014/main" val="1987882487"/>
                    </a:ext>
                  </a:extLst>
                </a:gridCol>
                <a:gridCol w="835576">
                  <a:extLst>
                    <a:ext uri="{9D8B030D-6E8A-4147-A177-3AD203B41FA5}">
                      <a16:colId xmlns:a16="http://schemas.microsoft.com/office/drawing/2014/main" val="3208942098"/>
                    </a:ext>
                  </a:extLst>
                </a:gridCol>
                <a:gridCol w="239774">
                  <a:extLst>
                    <a:ext uri="{9D8B030D-6E8A-4147-A177-3AD203B41FA5}">
                      <a16:colId xmlns:a16="http://schemas.microsoft.com/office/drawing/2014/main" val="2878112879"/>
                    </a:ext>
                  </a:extLst>
                </a:gridCol>
              </a:tblGrid>
              <a:tr h="31907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/>
                        <a:t>90 min</a:t>
                      </a:r>
                    </a:p>
                  </a:txBody>
                  <a:tcPr marL="55304" marR="55304" marT="27652" marB="27652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/>
                        <a:t>75 Min</a:t>
                      </a:r>
                    </a:p>
                  </a:txBody>
                  <a:tcPr marL="55304" marR="55304" marT="27652" marB="27652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/>
                        <a:t>45 Min</a:t>
                      </a:r>
                    </a:p>
                  </a:txBody>
                  <a:tcPr marL="55304" marR="55304" marT="27652" marB="27652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/>
                        <a:t>30 Min</a:t>
                      </a:r>
                    </a:p>
                  </a:txBody>
                  <a:tcPr marL="55304" marR="55304" marT="27652" marB="27652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/>
                        <a:t>15 Min</a:t>
                      </a:r>
                    </a:p>
                  </a:txBody>
                  <a:tcPr marL="55304" marR="55304" marT="27652" marB="27652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361617"/>
                  </a:ext>
                </a:extLst>
              </a:tr>
              <a:tr h="1189289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</a:rPr>
                        <a:t>The two wingers and the central striker consistently stay in their assigned forward positions</a:t>
                      </a:r>
                      <a:endParaRPr lang="en-US" sz="1100" dirty="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r>
                        <a:rPr lang="en-US" sz="1100" kern="0">
                          <a:effectLst/>
                        </a:rPr>
                        <a:t>The German full-backs are frequently running forward to get past their wingers. </a:t>
                      </a:r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extLst>
                  <a:ext uri="{0D108BD9-81ED-4DB2-BD59-A6C34878D82A}">
                    <a16:rowId xmlns:a16="http://schemas.microsoft.com/office/drawing/2014/main" val="2079756388"/>
                  </a:ext>
                </a:extLst>
              </a:tr>
              <a:tr h="1406842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0">
                          <a:effectLst/>
                        </a:rPr>
                        <a:t>The three central midfielders stop playing in their staggered positions and instead form a horizontal line with the attacking wide players who have dropped back. </a:t>
                      </a:r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0">
                          <a:effectLst/>
                        </a:rPr>
                        <a:t>the German wingers start tracking back to defend, essentially becoming extra full-backs</a:t>
                      </a:r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55304" marR="55304" marT="27652" marB="27652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55304" marR="55304" marT="27652" marB="27652"/>
                </a:tc>
                <a:extLst>
                  <a:ext uri="{0D108BD9-81ED-4DB2-BD59-A6C34878D82A}">
                    <a16:rowId xmlns:a16="http://schemas.microsoft.com/office/drawing/2014/main" val="3206530977"/>
                  </a:ext>
                </a:extLst>
              </a:tr>
            </a:tbl>
          </a:graphicData>
        </a:graphic>
      </p:graphicFrame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206E27A-0D4C-ACA0-5C29-C05539A34730}"/>
              </a:ext>
            </a:extLst>
          </p:cNvPr>
          <p:cNvSpPr/>
          <p:nvPr/>
        </p:nvSpPr>
        <p:spPr>
          <a:xfrm flipH="1">
            <a:off x="5094493" y="2772687"/>
            <a:ext cx="305598" cy="228182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A4285FE-69C0-19F6-87CD-6178C6B2FA80}"/>
              </a:ext>
            </a:extLst>
          </p:cNvPr>
          <p:cNvSpPr/>
          <p:nvPr/>
        </p:nvSpPr>
        <p:spPr>
          <a:xfrm flipH="1" flipV="1">
            <a:off x="3592819" y="4058759"/>
            <a:ext cx="305597" cy="289491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817259C-A84B-D796-DEDE-168F46B611E5}"/>
              </a:ext>
            </a:extLst>
          </p:cNvPr>
          <p:cNvSpPr/>
          <p:nvPr/>
        </p:nvSpPr>
        <p:spPr>
          <a:xfrm flipH="1" flipV="1">
            <a:off x="5872070" y="5299072"/>
            <a:ext cx="223930" cy="22818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44EEB64-6936-DCDE-0597-1308C780486B}"/>
              </a:ext>
            </a:extLst>
          </p:cNvPr>
          <p:cNvSpPr/>
          <p:nvPr/>
        </p:nvSpPr>
        <p:spPr>
          <a:xfrm flipH="1">
            <a:off x="8151322" y="4032504"/>
            <a:ext cx="305598" cy="228182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3142E9-BCDF-86E7-CEC5-6768EA5B7E31}"/>
              </a:ext>
            </a:extLst>
          </p:cNvPr>
          <p:cNvSpPr txBox="1"/>
          <p:nvPr/>
        </p:nvSpPr>
        <p:spPr>
          <a:xfrm>
            <a:off x="2504565" y="2728524"/>
            <a:ext cx="2321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Very diagnostic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A145A3-E707-B27D-61DD-003B64A5C05F}"/>
              </a:ext>
            </a:extLst>
          </p:cNvPr>
          <p:cNvSpPr txBox="1"/>
          <p:nvPr/>
        </p:nvSpPr>
        <p:spPr>
          <a:xfrm>
            <a:off x="5639163" y="2733835"/>
            <a:ext cx="232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Diagnostic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7E4B6B-E0B0-7B56-406C-E6B4B3E62B59}"/>
              </a:ext>
            </a:extLst>
          </p:cNvPr>
          <p:cNvSpPr txBox="1"/>
          <p:nvPr/>
        </p:nvSpPr>
        <p:spPr>
          <a:xfrm>
            <a:off x="8773761" y="2689109"/>
            <a:ext cx="2321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Not Diagnostic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2FC4DF-784D-E0DB-830D-354A25015453}"/>
              </a:ext>
            </a:extLst>
          </p:cNvPr>
          <p:cNvSpPr/>
          <p:nvPr/>
        </p:nvSpPr>
        <p:spPr>
          <a:xfrm flipH="1" flipV="1">
            <a:off x="2034993" y="2775679"/>
            <a:ext cx="269483" cy="307993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C252124A-68A9-C5D1-4854-286BD1A106EA}"/>
              </a:ext>
            </a:extLst>
          </p:cNvPr>
          <p:cNvSpPr/>
          <p:nvPr/>
        </p:nvSpPr>
        <p:spPr>
          <a:xfrm flipH="1">
            <a:off x="689711" y="5374777"/>
            <a:ext cx="361434" cy="27829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ecision 9">
            <a:extLst>
              <a:ext uri="{FF2B5EF4-FFF2-40B4-BE49-F238E27FC236}">
                <a16:creationId xmlns:a16="http://schemas.microsoft.com/office/drawing/2014/main" id="{960BE523-72A4-1C0C-93EA-F561F1602E4D}"/>
              </a:ext>
            </a:extLst>
          </p:cNvPr>
          <p:cNvSpPr/>
          <p:nvPr/>
        </p:nvSpPr>
        <p:spPr>
          <a:xfrm>
            <a:off x="8205710" y="2728524"/>
            <a:ext cx="453806" cy="339365"/>
          </a:xfrm>
          <a:prstGeom prst="flowChartDecisi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369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de9faa6-9fe1-49b3-9a08-227a296b54a6}" enabled="1" method="Privileged" siteId="{66d73691-ea97-48b1-95d5-e94f0a46b87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664</Words>
  <Application>Microsoft Office PowerPoint</Application>
  <PresentationFormat>Widescreen</PresentationFormat>
  <Paragraphs>137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Gill Sans MT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Booz Allen Hamilton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Kelly, Rebecca [GBR]</dc:creator>
  <cp:lastModifiedBy>Kelly, Rebecca [GBR]</cp:lastModifiedBy>
  <cp:revision>4</cp:revision>
  <dcterms:created xsi:type="dcterms:W3CDTF">2025-09-02T16:18:34Z</dcterms:created>
  <dcterms:modified xsi:type="dcterms:W3CDTF">2025-09-03T16:12:59Z</dcterms:modified>
</cp:coreProperties>
</file>