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6" r:id="rId5"/>
    <p:sldId id="262" r:id="rId6"/>
    <p:sldId id="261" r:id="rId7"/>
    <p:sldId id="260" r:id="rId8"/>
    <p:sldId id="264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ABE6D-45C3-49FA-9E61-1004FDEDE08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343-854C-4237-905F-30C53D423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745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ABE6D-45C3-49FA-9E61-1004FDEDE08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343-854C-4237-905F-30C53D423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54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ABE6D-45C3-49FA-9E61-1004FDEDE08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343-854C-4237-905F-30C53D423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496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ABE6D-45C3-49FA-9E61-1004FDEDE08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343-854C-4237-905F-30C53D423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412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ABE6D-45C3-49FA-9E61-1004FDEDE08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343-854C-4237-905F-30C53D423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578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ABE6D-45C3-49FA-9E61-1004FDEDE08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343-854C-4237-905F-30C53D423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ABE6D-45C3-49FA-9E61-1004FDEDE08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343-854C-4237-905F-30C53D423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49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ABE6D-45C3-49FA-9E61-1004FDEDE08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343-854C-4237-905F-30C53D423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9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ABE6D-45C3-49FA-9E61-1004FDEDE08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343-854C-4237-905F-30C53D423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897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ABE6D-45C3-49FA-9E61-1004FDEDE08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343-854C-4237-905F-30C53D423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031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ABE6D-45C3-49FA-9E61-1004FDEDE08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B9343-854C-4237-905F-30C53D423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18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7ABE6D-45C3-49FA-9E61-1004FDEDE08A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7B9343-854C-4237-905F-30C53D423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01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BA89DE-CC04-D7AF-36A3-88C09E45898D}"/>
              </a:ext>
            </a:extLst>
          </p:cNvPr>
          <p:cNvSpPr txBox="1"/>
          <p:nvPr/>
        </p:nvSpPr>
        <p:spPr>
          <a:xfrm>
            <a:off x="6810060" y="3638421"/>
            <a:ext cx="4805996" cy="12971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Using SWOT to Analyze National Security Issues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129F1F-28B8-BC73-B1C2-5CA3F5233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0672" y="2027138"/>
            <a:ext cx="4603670" cy="3222567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18065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4421F6-DE0E-2CA8-B131-A1A3826EB6D7}"/>
              </a:ext>
            </a:extLst>
          </p:cNvPr>
          <p:cNvSpPr txBox="1"/>
          <p:nvPr/>
        </p:nvSpPr>
        <p:spPr>
          <a:xfrm>
            <a:off x="572493" y="238539"/>
            <a:ext cx="11018520" cy="14344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What is SWOT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5AB3AE-CA6F-7769-8617-66C698DBF709}"/>
              </a:ext>
            </a:extLst>
          </p:cNvPr>
          <p:cNvSpPr txBox="1"/>
          <p:nvPr/>
        </p:nvSpPr>
        <p:spPr>
          <a:xfrm>
            <a:off x="572493" y="2071316"/>
            <a:ext cx="6713552" cy="411917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57150" defTabSz="914400">
              <a:lnSpc>
                <a:spcPct val="90000"/>
              </a:lnSpc>
              <a:spcAft>
                <a:spcPts val="600"/>
              </a:spcAft>
            </a:pPr>
            <a:r>
              <a:rPr lang="en-US" sz="2800" dirty="0"/>
              <a:t>Strategic Planning Business Technique created in the 1970s for an organization’s self assessment.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Company’s competitive position and guide strategic decisions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7150" defTabSz="914400">
              <a:lnSpc>
                <a:spcPct val="90000"/>
              </a:lnSpc>
              <a:spcAft>
                <a:spcPts val="600"/>
              </a:spcAft>
            </a:pPr>
            <a:r>
              <a:rPr lang="en-US" sz="2800" dirty="0"/>
              <a:t>Adapted to National Security  to help with critical thinking.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Nation’s ability to protect itself, deter adversaries and maintain stability.  Informs defense strategy, diplomacy and decision making.</a:t>
            </a:r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900" dirty="0"/>
              <a:t>In terms of threat, technique allows assessment of both the attacker or defender</a:t>
            </a:r>
            <a:br>
              <a:rPr lang="en-US" sz="2200" dirty="0"/>
            </a:br>
            <a:endParaRPr lang="en-US" sz="2200" dirty="0"/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7" name="Picture 6" descr="Diagram&#10;&#10;AI-generated content may be incorrect.">
            <a:extLst>
              <a:ext uri="{FF2B5EF4-FFF2-40B4-BE49-F238E27FC236}">
                <a16:creationId xmlns:a16="http://schemas.microsoft.com/office/drawing/2014/main" id="{2EBA4E8D-20A0-C970-DAAB-8862C00DDD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80" r="-1" b="-1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885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AI-generated content may be incorrect.">
            <a:extLst>
              <a:ext uri="{FF2B5EF4-FFF2-40B4-BE49-F238E27FC236}">
                <a16:creationId xmlns:a16="http://schemas.microsoft.com/office/drawing/2014/main" id="{95B713F2-E36D-F94B-C622-DA2BA54C9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87" y="787396"/>
            <a:ext cx="11391626" cy="587756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78856D7-8E4A-F26B-88D1-31131488C3FE}"/>
              </a:ext>
            </a:extLst>
          </p:cNvPr>
          <p:cNvSpPr txBox="1"/>
          <p:nvPr/>
        </p:nvSpPr>
        <p:spPr>
          <a:xfrm>
            <a:off x="822960" y="0"/>
            <a:ext cx="10913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SWOT Analysis for Warning</a:t>
            </a:r>
          </a:p>
        </p:txBody>
      </p:sp>
    </p:spTree>
    <p:extLst>
      <p:ext uri="{BB962C8B-B14F-4D97-AF65-F5344CB8AC3E}">
        <p14:creationId xmlns:p14="http://schemas.microsoft.com/office/powerpoint/2010/main" val="3957665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89FAB0-CD2A-4139-B23A-9E89D75E48AC}"/>
              </a:ext>
            </a:extLst>
          </p:cNvPr>
          <p:cNvSpPr txBox="1"/>
          <p:nvPr/>
        </p:nvSpPr>
        <p:spPr>
          <a:xfrm>
            <a:off x="822960" y="0"/>
            <a:ext cx="10913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SWOT Analysis for Warning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8E63CF-137A-65F2-E424-709D31692455}"/>
              </a:ext>
            </a:extLst>
          </p:cNvPr>
          <p:cNvSpPr txBox="1"/>
          <p:nvPr/>
        </p:nvSpPr>
        <p:spPr>
          <a:xfrm>
            <a:off x="711200" y="1635760"/>
            <a:ext cx="1041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Internal:  Factors an actor can control and change</a:t>
            </a:r>
          </a:p>
          <a:p>
            <a:endParaRPr lang="en-US" dirty="0"/>
          </a:p>
          <a:p>
            <a:r>
              <a:rPr lang="en-US" dirty="0"/>
              <a:t>External:  Factors present in the environment that effect an actor.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6EE7E2-5B7C-4F83-B16E-2F125C6E8D73}"/>
              </a:ext>
            </a:extLst>
          </p:cNvPr>
          <p:cNvSpPr txBox="1"/>
          <p:nvPr/>
        </p:nvSpPr>
        <p:spPr>
          <a:xfrm>
            <a:off x="995680" y="3566160"/>
            <a:ext cx="7792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does this help us with Warning?</a:t>
            </a:r>
          </a:p>
        </p:txBody>
      </p:sp>
    </p:spTree>
    <p:extLst>
      <p:ext uri="{BB962C8B-B14F-4D97-AF65-F5344CB8AC3E}">
        <p14:creationId xmlns:p14="http://schemas.microsoft.com/office/powerpoint/2010/main" val="3575578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D9C6233-42CB-0289-917F-1FF6488DDC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404837"/>
              </p:ext>
            </p:extLst>
          </p:nvPr>
        </p:nvGraphicFramePr>
        <p:xfrm>
          <a:off x="0" y="89324"/>
          <a:ext cx="12192000" cy="676867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2906301">
                  <a:extLst>
                    <a:ext uri="{9D8B030D-6E8A-4147-A177-3AD203B41FA5}">
                      <a16:colId xmlns:a16="http://schemas.microsoft.com/office/drawing/2014/main" val="4105542752"/>
                    </a:ext>
                  </a:extLst>
                </a:gridCol>
                <a:gridCol w="3371387">
                  <a:extLst>
                    <a:ext uri="{9D8B030D-6E8A-4147-A177-3AD203B41FA5}">
                      <a16:colId xmlns:a16="http://schemas.microsoft.com/office/drawing/2014/main" val="1001044588"/>
                    </a:ext>
                  </a:extLst>
                </a:gridCol>
                <a:gridCol w="4614083">
                  <a:extLst>
                    <a:ext uri="{9D8B030D-6E8A-4147-A177-3AD203B41FA5}">
                      <a16:colId xmlns:a16="http://schemas.microsoft.com/office/drawing/2014/main" val="3509778211"/>
                    </a:ext>
                  </a:extLst>
                </a:gridCol>
                <a:gridCol w="1300229">
                  <a:extLst>
                    <a:ext uri="{9D8B030D-6E8A-4147-A177-3AD203B41FA5}">
                      <a16:colId xmlns:a16="http://schemas.microsoft.com/office/drawing/2014/main" val="1608238868"/>
                    </a:ext>
                  </a:extLst>
                </a:gridCol>
              </a:tblGrid>
              <a:tr h="806376">
                <a:tc>
                  <a:txBody>
                    <a:bodyPr/>
                    <a:lstStyle/>
                    <a:p>
                      <a:endParaRPr lang="en-US" sz="28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Attacker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Defender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415083"/>
                  </a:ext>
                </a:extLst>
              </a:tr>
              <a:tr h="1490575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accent2"/>
                          </a:solidFill>
                        </a:rPr>
                        <a:t>S</a:t>
                      </a:r>
                      <a:r>
                        <a:rPr lang="en-US" sz="2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trength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What capabilities does the country have?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What advantages does county have?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Internal</a:t>
                      </a:r>
                    </a:p>
                  </a:txBody>
                  <a:tcPr vert="wordArt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0241821"/>
                  </a:ext>
                </a:extLst>
              </a:tr>
              <a:tr h="1490575"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lang="en-US" sz="2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eakness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What are the countries vulnerabilities?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What are the countries vulnerabilities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029173"/>
                  </a:ext>
                </a:extLst>
              </a:tr>
              <a:tr h="1490575"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en-US" sz="2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pportunity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What factors can country exploit</a:t>
                      </a: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What factors can country exploit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External</a:t>
                      </a:r>
                    </a:p>
                  </a:txBody>
                  <a:tcPr vert="wordArt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315166"/>
                  </a:ext>
                </a:extLst>
              </a:tr>
              <a:tr h="1490575"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en-US" sz="2800" b="1" dirty="0">
                          <a:solidFill>
                            <a:srgbClr val="002060"/>
                          </a:solidFill>
                        </a:rPr>
                        <a:t>hreat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What level of threat does country pose to others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What is the country’s ability to defend against a threat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318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4949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739BA473-9E27-1539-E204-91C2E7C5A923}"/>
              </a:ext>
            </a:extLst>
          </p:cNvPr>
          <p:cNvGrpSpPr/>
          <p:nvPr/>
        </p:nvGrpSpPr>
        <p:grpSpPr>
          <a:xfrm>
            <a:off x="456682" y="893135"/>
            <a:ext cx="11575830" cy="5231218"/>
            <a:chOff x="456682" y="893135"/>
            <a:chExt cx="11575830" cy="52312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D5DCB3C8-2CF4-9339-781C-743D3E92C75D}"/>
                </a:ext>
              </a:extLst>
            </p:cNvPr>
            <p:cNvCxnSpPr>
              <a:cxnSpLocks/>
            </p:cNvCxnSpPr>
            <p:nvPr/>
          </p:nvCxnSpPr>
          <p:spPr>
            <a:xfrm>
              <a:off x="5909672" y="893135"/>
              <a:ext cx="0" cy="5231218"/>
            </a:xfrm>
            <a:prstGeom prst="line">
              <a:avLst/>
            </a:prstGeom>
            <a:ln w="762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7793F2B9-6606-D077-FA7E-8433C223E9F8}"/>
                </a:ext>
              </a:extLst>
            </p:cNvPr>
            <p:cNvCxnSpPr>
              <a:cxnSpLocks/>
            </p:cNvCxnSpPr>
            <p:nvPr/>
          </p:nvCxnSpPr>
          <p:spPr>
            <a:xfrm>
              <a:off x="499730" y="3429000"/>
              <a:ext cx="11025963" cy="0"/>
            </a:xfrm>
            <a:prstGeom prst="line">
              <a:avLst/>
            </a:prstGeom>
            <a:ln w="762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A2530C5-6B05-6211-F7D9-4481187619CD}"/>
                </a:ext>
              </a:extLst>
            </p:cNvPr>
            <p:cNvSpPr txBox="1"/>
            <p:nvPr/>
          </p:nvSpPr>
          <p:spPr>
            <a:xfrm>
              <a:off x="456682" y="3105357"/>
              <a:ext cx="17543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Strengths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600ABC1-8206-1113-FB3A-A0BB163DD8E8}"/>
                </a:ext>
              </a:extLst>
            </p:cNvPr>
            <p:cNvSpPr txBox="1"/>
            <p:nvPr/>
          </p:nvSpPr>
          <p:spPr>
            <a:xfrm>
              <a:off x="456682" y="3474689"/>
              <a:ext cx="17543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Opportunity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5D4A2A1-CD79-0187-A8DB-10ACF2A16319}"/>
                </a:ext>
              </a:extLst>
            </p:cNvPr>
            <p:cNvSpPr txBox="1"/>
            <p:nvPr/>
          </p:nvSpPr>
          <p:spPr>
            <a:xfrm>
              <a:off x="10364383" y="3429757"/>
              <a:ext cx="1033717" cy="369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Threats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46236E1-7EB7-BB2C-1BCB-49507B33A265}"/>
                </a:ext>
              </a:extLst>
            </p:cNvPr>
            <p:cNvSpPr txBox="1"/>
            <p:nvPr/>
          </p:nvSpPr>
          <p:spPr>
            <a:xfrm>
              <a:off x="10278142" y="3029026"/>
              <a:ext cx="17543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Weakness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2536F5C-B168-E81D-1EF4-994419369465}"/>
              </a:ext>
            </a:extLst>
          </p:cNvPr>
          <p:cNvSpPr txBox="1"/>
          <p:nvPr/>
        </p:nvSpPr>
        <p:spPr>
          <a:xfrm>
            <a:off x="456682" y="345440"/>
            <a:ext cx="175437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Internal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77C4B5-F97D-365F-5749-377A058CC148}"/>
              </a:ext>
            </a:extLst>
          </p:cNvPr>
          <p:cNvSpPr txBox="1"/>
          <p:nvPr/>
        </p:nvSpPr>
        <p:spPr>
          <a:xfrm>
            <a:off x="10198398" y="6336268"/>
            <a:ext cx="175437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External</a:t>
            </a:r>
          </a:p>
        </p:txBody>
      </p:sp>
    </p:spTree>
    <p:extLst>
      <p:ext uri="{BB962C8B-B14F-4D97-AF65-F5344CB8AC3E}">
        <p14:creationId xmlns:p14="http://schemas.microsoft.com/office/powerpoint/2010/main" val="2867217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630BBAF-CED0-60F6-E412-9FBF5308C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45" y="82954"/>
            <a:ext cx="3932237" cy="1600200"/>
          </a:xfrm>
        </p:spPr>
        <p:txBody>
          <a:bodyPr anchor="t"/>
          <a:lstStyle/>
          <a:p>
            <a:r>
              <a:rPr lang="en-US" dirty="0">
                <a:solidFill>
                  <a:srgbClr val="002060"/>
                </a:solidFill>
              </a:rPr>
              <a:t>Germany V. England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80E42C4-4CB4-BECF-C29C-63142A63AE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45" y="1938187"/>
            <a:ext cx="4091541" cy="4513521"/>
          </a:xfrm>
        </p:spPr>
        <p:txBody>
          <a:bodyPr/>
          <a:lstStyle/>
          <a:p>
            <a:r>
              <a:rPr lang="en-US" dirty="0"/>
              <a:t>You are the German Coaching Staff preparing for the EURO Final against England.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F528ABE-3AC4-55C3-851A-FA9D13CD4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937" y="595699"/>
            <a:ext cx="1104061" cy="1104061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F10C28B4-2BBB-F681-9966-F725DF7A5C69}"/>
              </a:ext>
            </a:extLst>
          </p:cNvPr>
          <p:cNvGrpSpPr/>
          <p:nvPr/>
        </p:nvGrpSpPr>
        <p:grpSpPr>
          <a:xfrm>
            <a:off x="4269414" y="883054"/>
            <a:ext cx="7644811" cy="4901885"/>
            <a:chOff x="456681" y="893135"/>
            <a:chExt cx="11269269" cy="523121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E29C5C4-3A2E-0254-22EB-917E13D2A1A5}"/>
                </a:ext>
              </a:extLst>
            </p:cNvPr>
            <p:cNvCxnSpPr>
              <a:cxnSpLocks/>
            </p:cNvCxnSpPr>
            <p:nvPr/>
          </p:nvCxnSpPr>
          <p:spPr>
            <a:xfrm>
              <a:off x="5909672" y="893135"/>
              <a:ext cx="0" cy="5231218"/>
            </a:xfrm>
            <a:prstGeom prst="line">
              <a:avLst/>
            </a:prstGeom>
            <a:ln w="762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97C2850-7BE2-ABB8-5B2A-6E2826B2725A}"/>
                </a:ext>
              </a:extLst>
            </p:cNvPr>
            <p:cNvCxnSpPr>
              <a:cxnSpLocks/>
            </p:cNvCxnSpPr>
            <p:nvPr/>
          </p:nvCxnSpPr>
          <p:spPr>
            <a:xfrm>
              <a:off x="499730" y="3429000"/>
              <a:ext cx="11025963" cy="0"/>
            </a:xfrm>
            <a:prstGeom prst="line">
              <a:avLst/>
            </a:prstGeom>
            <a:ln w="762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54DF2B4-8468-F62F-5D91-7934EAFBD7F9}"/>
                </a:ext>
              </a:extLst>
            </p:cNvPr>
            <p:cNvSpPr txBox="1"/>
            <p:nvPr/>
          </p:nvSpPr>
          <p:spPr>
            <a:xfrm>
              <a:off x="456682" y="3105357"/>
              <a:ext cx="17543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Strengths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ABEDE6A-DB6F-0B4A-8FC5-CBDC92CB0786}"/>
                </a:ext>
              </a:extLst>
            </p:cNvPr>
            <p:cNvSpPr txBox="1"/>
            <p:nvPr/>
          </p:nvSpPr>
          <p:spPr>
            <a:xfrm>
              <a:off x="456681" y="3474690"/>
              <a:ext cx="222415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Opportunity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9FEDAFF-7DDB-436F-ED72-38CF65FC02B5}"/>
                </a:ext>
              </a:extLst>
            </p:cNvPr>
            <p:cNvSpPr txBox="1"/>
            <p:nvPr/>
          </p:nvSpPr>
          <p:spPr>
            <a:xfrm>
              <a:off x="9997544" y="3429757"/>
              <a:ext cx="1400556" cy="372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Threats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E275E25-785F-5CCF-0A11-3B5A1108209C}"/>
                </a:ext>
              </a:extLst>
            </p:cNvPr>
            <p:cNvSpPr txBox="1"/>
            <p:nvPr/>
          </p:nvSpPr>
          <p:spPr>
            <a:xfrm>
              <a:off x="9608294" y="3058912"/>
              <a:ext cx="2117656" cy="394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Weakness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AC789E9-331A-55A4-A084-F3276421F188}"/>
              </a:ext>
            </a:extLst>
          </p:cNvPr>
          <p:cNvSpPr txBox="1"/>
          <p:nvPr/>
        </p:nvSpPr>
        <p:spPr>
          <a:xfrm>
            <a:off x="7055331" y="240276"/>
            <a:ext cx="175437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Internal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57EDC1-8123-23A0-D5AB-00D922240465}"/>
              </a:ext>
            </a:extLst>
          </p:cNvPr>
          <p:cNvSpPr txBox="1"/>
          <p:nvPr/>
        </p:nvSpPr>
        <p:spPr>
          <a:xfrm>
            <a:off x="7055331" y="5962499"/>
            <a:ext cx="175437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External</a:t>
            </a:r>
          </a:p>
        </p:txBody>
      </p:sp>
    </p:spTree>
    <p:extLst>
      <p:ext uri="{BB962C8B-B14F-4D97-AF65-F5344CB8AC3E}">
        <p14:creationId xmlns:p14="http://schemas.microsoft.com/office/powerpoint/2010/main" val="202894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A670CA-6003-A35E-98C8-258F21EA2937}"/>
              </a:ext>
            </a:extLst>
          </p:cNvPr>
          <p:cNvSpPr txBox="1"/>
          <p:nvPr/>
        </p:nvSpPr>
        <p:spPr>
          <a:xfrm>
            <a:off x="772285" y="-172216"/>
            <a:ext cx="5323715" cy="16429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Let’s Practice!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24C791-125E-30C9-22F7-9BD5E7EC13F0}"/>
              </a:ext>
            </a:extLst>
          </p:cNvPr>
          <p:cNvSpPr txBox="1"/>
          <p:nvPr/>
        </p:nvSpPr>
        <p:spPr>
          <a:xfrm>
            <a:off x="325119" y="1631534"/>
            <a:ext cx="7309909" cy="35350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Group Work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Our exercise scenario 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Data in scenario book 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Create a SWOT matrix for both attacker and Defender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Attacker  Matrix (30 minutes)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Defender Matrix (30 minutes)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Group presents most confident quadrant </a:t>
            </a:r>
          </a:p>
          <a:p>
            <a:pPr marL="2343150" lvl="5" defTabSz="914400"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(5 Minutes)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Refine (15 Minutes)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Final  Group Presentation for most significant insights (5-7 Minutes)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82AB9D-BBC1-AE55-E25C-C5CE5BCCAC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151"/>
          <a:stretch/>
        </p:blipFill>
        <p:spPr>
          <a:xfrm>
            <a:off x="7378943" y="1947993"/>
            <a:ext cx="3867553" cy="277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442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3B85A4-D57F-26C9-1FF2-C029989F3444}"/>
              </a:ext>
            </a:extLst>
          </p:cNvPr>
          <p:cNvSpPr txBox="1"/>
          <p:nvPr/>
        </p:nvSpPr>
        <p:spPr>
          <a:xfrm>
            <a:off x="128016" y="2674936"/>
            <a:ext cx="3997706" cy="3207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514350" lvl="1" indent="-28575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1700" dirty="0">
                <a:solidFill>
                  <a:schemeClr val="accent5">
                    <a:lumMod val="50000"/>
                  </a:schemeClr>
                </a:solidFill>
              </a:rPr>
              <a:t>Remember your KIQ</a:t>
            </a:r>
          </a:p>
          <a:p>
            <a:pPr marL="514350" lvl="1" indent="-28575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v"/>
            </a:pPr>
            <a:endParaRPr lang="en-US" sz="1700" dirty="0">
              <a:solidFill>
                <a:schemeClr val="accent5">
                  <a:lumMod val="50000"/>
                </a:schemeClr>
              </a:solidFill>
            </a:endParaRPr>
          </a:p>
          <a:p>
            <a:pPr marL="514350" lvl="1" indent="-28575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1700" dirty="0">
                <a:solidFill>
                  <a:schemeClr val="accent5">
                    <a:lumMod val="50000"/>
                  </a:schemeClr>
                </a:solidFill>
              </a:rPr>
              <a:t>Remember you are writing a warning product and briefing it to the J2</a:t>
            </a:r>
          </a:p>
          <a:p>
            <a:pPr marL="514350" lvl="1" indent="-28575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v"/>
            </a:pPr>
            <a:endParaRPr lang="en-US" sz="1700" dirty="0">
              <a:solidFill>
                <a:schemeClr val="accent5">
                  <a:lumMod val="50000"/>
                </a:schemeClr>
              </a:solidFill>
            </a:endParaRPr>
          </a:p>
          <a:p>
            <a:pPr marL="514350" lvl="1" indent="-28575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1700" dirty="0">
                <a:solidFill>
                  <a:schemeClr val="accent5">
                    <a:lumMod val="50000"/>
                  </a:schemeClr>
                </a:solidFill>
              </a:rPr>
              <a:t>Did we learn a technique that would be useful in completing your assignment?</a:t>
            </a:r>
          </a:p>
          <a:p>
            <a:pPr marL="514350" lvl="1" indent="-28575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v"/>
            </a:pPr>
            <a:endParaRPr lang="en-US" sz="1700" dirty="0">
              <a:solidFill>
                <a:schemeClr val="accent5">
                  <a:lumMod val="50000"/>
                </a:schemeClr>
              </a:solidFill>
            </a:endParaRPr>
          </a:p>
          <a:p>
            <a:pPr marL="514350" lvl="1" indent="-28575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1700" dirty="0">
                <a:solidFill>
                  <a:schemeClr val="accent5">
                    <a:lumMod val="50000"/>
                  </a:schemeClr>
                </a:solidFill>
              </a:rPr>
              <a:t> Remember to note source quality</a:t>
            </a:r>
          </a:p>
          <a:p>
            <a:pPr marL="514350" lvl="1" indent="-28575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v"/>
            </a:pPr>
            <a:endParaRPr lang="en-US" sz="17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Table&#10;&#10;AI-generated content may be incorrect.">
            <a:extLst>
              <a:ext uri="{FF2B5EF4-FFF2-40B4-BE49-F238E27FC236}">
                <a16:creationId xmlns:a16="http://schemas.microsoft.com/office/drawing/2014/main" id="{1AD89690-4B54-301B-7360-E911C8EA1E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933" y="497841"/>
            <a:ext cx="7325707" cy="55697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D315AD-6D17-7225-64B8-3AEA924ED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22933" t="-2739" r="3469" b="2739"/>
          <a:stretch/>
        </p:blipFill>
        <p:spPr>
          <a:xfrm>
            <a:off x="685453" y="447714"/>
            <a:ext cx="2804160" cy="188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11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03997B-EDD8-7B4B-2822-043312FFE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069" y="1155796"/>
            <a:ext cx="6563251" cy="40686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D4EC63-8BC8-AAA2-C689-2E510D3BBCD6}"/>
              </a:ext>
            </a:extLst>
          </p:cNvPr>
          <p:cNvSpPr txBox="1"/>
          <p:nvPr/>
        </p:nvSpPr>
        <p:spPr>
          <a:xfrm>
            <a:off x="7934960" y="2031777"/>
            <a:ext cx="18113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Tradecraft is Awesome!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28A6BC-A676-D802-9131-4261261231AD}"/>
              </a:ext>
            </a:extLst>
          </p:cNvPr>
          <p:cNvGrpSpPr/>
          <p:nvPr/>
        </p:nvGrpSpPr>
        <p:grpSpPr>
          <a:xfrm>
            <a:off x="233680" y="408214"/>
            <a:ext cx="4429760" cy="6041571"/>
            <a:chOff x="426720" y="359229"/>
            <a:chExt cx="4744720" cy="620485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B7A8FE4-A7BB-55E4-D9B6-5974BC688D2D}"/>
                </a:ext>
              </a:extLst>
            </p:cNvPr>
            <p:cNvSpPr/>
            <p:nvPr/>
          </p:nvSpPr>
          <p:spPr>
            <a:xfrm>
              <a:off x="426720" y="359229"/>
              <a:ext cx="4744720" cy="620485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A1F8979-0845-096B-4D67-0BDFAFE14890}"/>
                </a:ext>
              </a:extLst>
            </p:cNvPr>
            <p:cNvSpPr txBox="1"/>
            <p:nvPr/>
          </p:nvSpPr>
          <p:spPr>
            <a:xfrm>
              <a:off x="549366" y="2354943"/>
              <a:ext cx="4622074" cy="16120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chemeClr val="bg1"/>
                  </a:solidFill>
                </a:rPr>
                <a:t>Group </a:t>
              </a:r>
            </a:p>
            <a:p>
              <a:r>
                <a:rPr lang="en-US" sz="4800" b="1" dirty="0">
                  <a:solidFill>
                    <a:schemeClr val="bg1"/>
                  </a:solidFill>
                </a:rPr>
                <a:t>Presentations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3480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de9faa6-9fe1-49b3-9a08-227a296b54a6}" enabled="1" method="Privileged" siteId="{66d73691-ea97-48b1-95d5-e94f0a46b878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769</TotalTime>
  <Words>305</Words>
  <Application>Microsoft Office PowerPoint</Application>
  <PresentationFormat>Widescreen</PresentationFormat>
  <Paragraphs>68</Paragraphs>
  <Slides>10</Slides>
  <Notes>0</Notes>
  <HiddenSlides>4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Germany V. England</vt:lpstr>
      <vt:lpstr>PowerPoint Presentation</vt:lpstr>
      <vt:lpstr>PowerPoint Presentation</vt:lpstr>
      <vt:lpstr>PowerPoint Presentation</vt:lpstr>
    </vt:vector>
  </TitlesOfParts>
  <Company>Booz Allen Hamilton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Kelly, Rebecca [GBR]</dc:creator>
  <cp:lastModifiedBy>Kelly, Rebecca [GBR]</cp:lastModifiedBy>
  <cp:revision>5</cp:revision>
  <dcterms:created xsi:type="dcterms:W3CDTF">2025-08-23T09:17:10Z</dcterms:created>
  <dcterms:modified xsi:type="dcterms:W3CDTF">2025-09-02T20:08:55Z</dcterms:modified>
</cp:coreProperties>
</file>