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1"/>
  </p:notesMasterIdLst>
  <p:sldIdLst>
    <p:sldId id="256" r:id="rId2"/>
    <p:sldId id="257" r:id="rId3"/>
    <p:sldId id="258" r:id="rId4"/>
    <p:sldId id="264" r:id="rId5"/>
    <p:sldId id="263" r:id="rId6"/>
    <p:sldId id="259" r:id="rId7"/>
    <p:sldId id="261" r:id="rId8"/>
    <p:sldId id="260"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3F3F"/>
    <a:srgbClr val="1B1B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93447" autoAdjust="0"/>
  </p:normalViewPr>
  <p:slideViewPr>
    <p:cSldViewPr snapToGrid="0">
      <p:cViewPr varScale="1">
        <p:scale>
          <a:sx n="59" d="100"/>
          <a:sy n="59" d="100"/>
        </p:scale>
        <p:origin x="9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A318A7-3686-4B0A-B0A1-442611105486}" type="datetimeFigureOut">
              <a:rPr lang="en-US" smtClean="0"/>
              <a:t>9/2/2025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40834C-F8C5-4A3B-B56B-0C751D3DA355}" type="slidenum">
              <a:rPr lang="en-US" smtClean="0"/>
              <a:t>‹#›</a:t>
            </a:fld>
            <a:endParaRPr lang="en-US"/>
          </a:p>
        </p:txBody>
      </p:sp>
    </p:spTree>
    <p:extLst>
      <p:ext uri="{BB962C8B-B14F-4D97-AF65-F5344CB8AC3E}">
        <p14:creationId xmlns:p14="http://schemas.microsoft.com/office/powerpoint/2010/main" val="3320783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of this brief was taken from: The NATO Alternative Analysis Handbook December 2017  </a:t>
            </a:r>
            <a:r>
              <a:rPr lang="en-US" sz="1200" b="0" i="0" u="none" strike="noStrike" kern="1200" baseline="0" dirty="0">
                <a:solidFill>
                  <a:schemeClr val="tx1"/>
                </a:solidFill>
                <a:latin typeface="+mn-lt"/>
                <a:ea typeface="+mn-ea"/>
                <a:cs typeface="+mn-cs"/>
              </a:rPr>
              <a:t>ISBN (PDF Version) 978-92-845-0208-0 </a:t>
            </a:r>
            <a:endParaRPr lang="en-US" dirty="0"/>
          </a:p>
          <a:p>
            <a:r>
              <a:rPr lang="en-US" dirty="0"/>
              <a:t>Unless otherwise noted.  (U)</a:t>
            </a:r>
          </a:p>
        </p:txBody>
      </p:sp>
      <p:sp>
        <p:nvSpPr>
          <p:cNvPr id="4" name="Slide Number Placeholder 3"/>
          <p:cNvSpPr>
            <a:spLocks noGrp="1"/>
          </p:cNvSpPr>
          <p:nvPr>
            <p:ph type="sldNum" sz="quarter" idx="5"/>
          </p:nvPr>
        </p:nvSpPr>
        <p:spPr/>
        <p:txBody>
          <a:bodyPr/>
          <a:lstStyle/>
          <a:p>
            <a:fld id="{A240834C-F8C5-4A3B-B56B-0C751D3DA355}" type="slidenum">
              <a:rPr lang="en-US" smtClean="0"/>
              <a:t>1</a:t>
            </a:fld>
            <a:endParaRPr lang="en-US"/>
          </a:p>
        </p:txBody>
      </p:sp>
    </p:spTree>
    <p:extLst>
      <p:ext uri="{BB962C8B-B14F-4D97-AF65-F5344CB8AC3E}">
        <p14:creationId xmlns:p14="http://schemas.microsoft.com/office/powerpoint/2010/main" val="827169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NATO Alternative Analysis Handbook December 2017  </a:t>
            </a:r>
            <a:r>
              <a:rPr lang="en-US" sz="1200" b="0" i="0" u="none" strike="noStrike" kern="1200" baseline="0" dirty="0">
                <a:solidFill>
                  <a:schemeClr val="tx1"/>
                </a:solidFill>
                <a:latin typeface="+mn-lt"/>
                <a:ea typeface="+mn-ea"/>
                <a:cs typeface="+mn-cs"/>
              </a:rPr>
              <a:t>ISBN (PDF Version) 978-92-845-0208-0 </a:t>
            </a:r>
            <a:endParaRPr lang="en-US" dirty="0"/>
          </a:p>
          <a:p>
            <a:endParaRPr lang="en-US" dirty="0"/>
          </a:p>
        </p:txBody>
      </p:sp>
      <p:sp>
        <p:nvSpPr>
          <p:cNvPr id="4" name="Slide Number Placeholder 3"/>
          <p:cNvSpPr>
            <a:spLocks noGrp="1"/>
          </p:cNvSpPr>
          <p:nvPr>
            <p:ph type="sldNum" sz="quarter" idx="5"/>
          </p:nvPr>
        </p:nvSpPr>
        <p:spPr/>
        <p:txBody>
          <a:bodyPr/>
          <a:lstStyle/>
          <a:p>
            <a:fld id="{A240834C-F8C5-4A3B-B56B-0C751D3DA355}" type="slidenum">
              <a:rPr lang="en-US" smtClean="0"/>
              <a:t>2</a:t>
            </a:fld>
            <a:endParaRPr lang="en-US"/>
          </a:p>
        </p:txBody>
      </p:sp>
    </p:spTree>
    <p:extLst>
      <p:ext uri="{BB962C8B-B14F-4D97-AF65-F5344CB8AC3E}">
        <p14:creationId xmlns:p14="http://schemas.microsoft.com/office/powerpoint/2010/main" val="227055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ChatGPT results from question create me a </a:t>
            </a:r>
            <a:r>
              <a:rPr lang="en-US" dirty="0" err="1"/>
              <a:t>mneumonic</a:t>
            </a:r>
            <a:r>
              <a:rPr lang="en-US" dirty="0"/>
              <a:t> taxonomy to assess the capabilities of a premiere league soccer team (U)</a:t>
            </a:r>
          </a:p>
        </p:txBody>
      </p:sp>
      <p:sp>
        <p:nvSpPr>
          <p:cNvPr id="4" name="Slide Number Placeholder 3"/>
          <p:cNvSpPr>
            <a:spLocks noGrp="1"/>
          </p:cNvSpPr>
          <p:nvPr>
            <p:ph type="sldNum" sz="quarter" idx="5"/>
          </p:nvPr>
        </p:nvSpPr>
        <p:spPr/>
        <p:txBody>
          <a:bodyPr/>
          <a:lstStyle/>
          <a:p>
            <a:fld id="{A240834C-F8C5-4A3B-B56B-0C751D3DA355}" type="slidenum">
              <a:rPr lang="en-US" smtClean="0"/>
              <a:t>3</a:t>
            </a:fld>
            <a:endParaRPr lang="en-US"/>
          </a:p>
        </p:txBody>
      </p:sp>
    </p:spTree>
    <p:extLst>
      <p:ext uri="{BB962C8B-B14F-4D97-AF65-F5344CB8AC3E}">
        <p14:creationId xmlns:p14="http://schemas.microsoft.com/office/powerpoint/2010/main" val="151231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The NATO Alternative Analysis Handbook December 2017  </a:t>
            </a:r>
            <a:r>
              <a:rPr lang="en-US" sz="1200" b="0" i="0" u="none" strike="noStrike" kern="1200" baseline="0" dirty="0">
                <a:solidFill>
                  <a:schemeClr val="tx1"/>
                </a:solidFill>
                <a:latin typeface="+mn-lt"/>
                <a:ea typeface="+mn-ea"/>
                <a:cs typeface="+mn-cs"/>
              </a:rPr>
              <a:t>ISBN (PDF Version) 978-92-845-0208-0 </a:t>
            </a:r>
            <a:endParaRPr lang="en-US" dirty="0"/>
          </a:p>
        </p:txBody>
      </p:sp>
      <p:sp>
        <p:nvSpPr>
          <p:cNvPr id="4" name="Slide Number Placeholder 3"/>
          <p:cNvSpPr>
            <a:spLocks noGrp="1"/>
          </p:cNvSpPr>
          <p:nvPr>
            <p:ph type="sldNum" sz="quarter" idx="5"/>
          </p:nvPr>
        </p:nvSpPr>
        <p:spPr/>
        <p:txBody>
          <a:bodyPr/>
          <a:lstStyle/>
          <a:p>
            <a:fld id="{A240834C-F8C5-4A3B-B56B-0C751D3DA355}" type="slidenum">
              <a:rPr lang="en-US" smtClean="0"/>
              <a:t>4</a:t>
            </a:fld>
            <a:endParaRPr lang="en-US"/>
          </a:p>
        </p:txBody>
      </p:sp>
    </p:spTree>
    <p:extLst>
      <p:ext uri="{BB962C8B-B14F-4D97-AF65-F5344CB8AC3E}">
        <p14:creationId xmlns:p14="http://schemas.microsoft.com/office/powerpoint/2010/main" val="276398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838200" y="1122363"/>
            <a:ext cx="9829800" cy="2387600"/>
          </a:xfrm>
        </p:spPr>
        <p:txBody>
          <a:bodyPr anchor="b">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838200" y="3602038"/>
            <a:ext cx="9829800"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838200" y="136525"/>
            <a:ext cx="2743200" cy="365125"/>
          </a:xfrm>
        </p:spPr>
        <p:txBody>
          <a:bodyPr/>
          <a:lstStyle>
            <a:lvl1pPr algn="l">
              <a:defRPr/>
            </a:lvl1pPr>
          </a:lstStyle>
          <a:p>
            <a:fld id="{9549D6DC-E1CB-4874-BF52-C3407230D20E}" type="datetime1">
              <a:rPr lang="en-US" smtClean="0"/>
              <a:t>9/2/2025</a:t>
            </a:fld>
            <a:endParaRPr lang="en-US"/>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838200"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09498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p:txBody>
          <a:bodyPr/>
          <a:lstStyle/>
          <a:p>
            <a:fld id="{48913E51-B7F7-4C24-B8E3-5471755DC0E0}" type="datetime1">
              <a:rPr lang="en-US" smtClean="0"/>
              <a:t>9/2/2025</a:t>
            </a:fld>
            <a:endParaRPr lang="en-US"/>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672037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831850" y="1709738"/>
            <a:ext cx="10515600" cy="2852737"/>
          </a:xfrm>
        </p:spPr>
        <p:txBody>
          <a:bodyPr anchor="b">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831850" y="4589463"/>
            <a:ext cx="10515600" cy="1500187"/>
          </a:xfrm>
        </p:spPr>
        <p:txBody>
          <a:bodyPr>
            <a:normAutofit/>
          </a:bodyPr>
          <a:lstStyle>
            <a:lvl1pPr marL="0" indent="0">
              <a:buNone/>
              <a:defRPr sz="2000">
                <a:solidFill>
                  <a:schemeClr val="tx2">
                    <a:lumMod val="60000"/>
                    <a:lumOff val="4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DA91A59F-D956-4598-A3C1-AE72A5387751}" type="datetime1">
              <a:rPr lang="en-US" smtClean="0"/>
              <a:t>9/2/2025</a:t>
            </a:fld>
            <a:endParaRPr lang="en-US" dirty="0"/>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273BAE12-D270-459D-897B-6833652BB167}" type="slidenum">
              <a:rPr lang="en-US" smtClean="0"/>
              <a:t>‹#›</a:t>
            </a:fld>
            <a:endParaRPr lang="en-US" dirty="0"/>
          </a:p>
        </p:txBody>
      </p:sp>
    </p:spTree>
    <p:extLst>
      <p:ext uri="{BB962C8B-B14F-4D97-AF65-F5344CB8AC3E}">
        <p14:creationId xmlns:p14="http://schemas.microsoft.com/office/powerpoint/2010/main" val="2490941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838200" y="2195847"/>
            <a:ext cx="5181600" cy="3981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6172200" y="2195847"/>
            <a:ext cx="5181600" cy="3981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D70BBD69-7BD3-4731-8064-242619E92CBE}" type="datetime1">
              <a:rPr lang="en-US" smtClean="0"/>
              <a:t>9/2/2025</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758806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839788" y="73152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839788" y="2149131"/>
            <a:ext cx="5157787" cy="693696"/>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839788" y="2910625"/>
            <a:ext cx="5157787" cy="310056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6172200" y="2149131"/>
            <a:ext cx="5183188" cy="693696"/>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6172200" y="2910625"/>
            <a:ext cx="5183188" cy="310056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38BD77D9-239F-488B-9358-023C46BC7084}" type="datetime1">
              <a:rPr lang="en-US" smtClean="0"/>
              <a:t>9/2/2025</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100008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838200" y="731520"/>
            <a:ext cx="10515600"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1EE61C24-7140-4FDE-92F3-654C6E2D3C1C}" type="datetime1">
              <a:rPr lang="en-US" smtClean="0"/>
              <a:t>9/2/2025</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737242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DC4D6ACF-ECB9-4B5F-A429-08B8AC75E8EF}" type="datetime1">
              <a:rPr lang="en-US" smtClean="0"/>
              <a:t>9/2/2025</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56284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839788" y="731520"/>
            <a:ext cx="3932237" cy="2346326"/>
          </a:xfrm>
        </p:spPr>
        <p:txBody>
          <a:bodyPr anchor="b">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731521"/>
            <a:ext cx="6172200" cy="512953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839788" y="3429000"/>
            <a:ext cx="3932237"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788B429B-EE2A-486A-BDB9-0C848B4FAFDD}" type="datetime1">
              <a:rPr lang="en-US" smtClean="0"/>
              <a:t>9/2/2025</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428054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839788" y="731520"/>
            <a:ext cx="3932237" cy="2341564"/>
          </a:xfrm>
        </p:spPr>
        <p:txBody>
          <a:bodyPr anchor="b">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687257"/>
            <a:ext cx="6172200" cy="51737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839788"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8DA5FE4A-CB8D-40AB-BFFC-AAF37EA071CB}" type="datetime1">
              <a:rPr lang="en-US" smtClean="0"/>
              <a:t>9/2/2025</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204048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F7701D81-C4B9-4A87-89A7-22E29E6C9200}" type="datetime1">
              <a:rPr lang="en-US" smtClean="0"/>
              <a:t>9/2/2025</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425017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8724900" y="731520"/>
            <a:ext cx="2628900" cy="537807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838200" y="731520"/>
            <a:ext cx="7734300" cy="53780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EE307718-69F7-427E-95A3-C1246AF46913}" type="datetime1">
              <a:rPr lang="en-US" smtClean="0"/>
              <a:t>9/2/2025</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992686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93296F-4C3A-4530-98F5-F83646ACE913}"/>
              </a:ext>
              <a:ext uri="{C183D7F6-B498-43B3-948B-1728B52AA6E4}">
                <adec:decorative xmlns:adec="http://schemas.microsoft.com/office/drawing/2017/decorative" val="1"/>
              </a:ext>
            </a:extLst>
          </p:cNvPr>
          <p:cNvSpPr/>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3914D2BD-3C47-433D-81FE-DC6C39595F0E}"/>
              </a:ext>
              <a:ext uri="{C183D7F6-B498-43B3-948B-1728B52AA6E4}">
                <adec:decorative xmlns:adec="http://schemas.microsoft.com/office/drawing/2017/decorative" val="1"/>
              </a:ext>
            </a:extLst>
          </p:cNvPr>
          <p:cNvGrpSpPr/>
          <p:nvPr/>
        </p:nvGrpSpPr>
        <p:grpSpPr>
          <a:xfrm>
            <a:off x="572" y="-1"/>
            <a:ext cx="12192000" cy="6857996"/>
            <a:chOff x="572" y="-1"/>
            <a:chExt cx="12192000" cy="6857996"/>
          </a:xfrm>
        </p:grpSpPr>
        <p:cxnSp>
          <p:nvCxnSpPr>
            <p:cNvPr id="9" name="Straight Connector 8">
              <a:extLst>
                <a:ext uri="{FF2B5EF4-FFF2-40B4-BE49-F238E27FC236}">
                  <a16:creationId xmlns:a16="http://schemas.microsoft.com/office/drawing/2014/main" id="{D3DD55E4-EA4F-4874-8B5B-6E0EAF4BBFC4}"/>
                </a:ext>
              </a:extLst>
            </p:cNvPr>
            <p:cNvCxnSpPr>
              <a:cxnSpLocks/>
            </p:cNvCxnSpPr>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2950BAF-7673-4138-AEA2-DE7D368CC357}"/>
                </a:ext>
              </a:extLst>
            </p:cNvPr>
            <p:cNvCxnSpPr>
              <a:cxnSpLocks/>
            </p:cNvCxnSpPr>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3E2B5-EA1C-415A-941A-843C7EA148E1}"/>
                </a:ext>
              </a:extLst>
            </p:cNvPr>
            <p:cNvCxnSpPr>
              <a:cxnSpLocks/>
            </p:cNvCxnSpPr>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7FA3A6-E398-4576-B6B8-3328028D84B2}"/>
                </a:ext>
              </a:extLst>
            </p:cNvPr>
            <p:cNvCxnSpPr>
              <a:cxnSpLocks/>
            </p:cNvCxnSpPr>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Graphic 33">
              <a:extLst>
                <a:ext uri="{FF2B5EF4-FFF2-40B4-BE49-F238E27FC236}">
                  <a16:creationId xmlns:a16="http://schemas.microsoft.com/office/drawing/2014/main" id="{EFB597D7-65E0-476A-B9EB-3AA6ED33884C}"/>
                </a:ext>
              </a:extLst>
            </p:cNvPr>
            <p:cNvSpPr/>
            <p:nvPr/>
          </p:nvSpPr>
          <p:spPr>
            <a:xfrm>
              <a:off x="4277016" y="-1"/>
              <a:ext cx="3637968" cy="580875"/>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sp>
          <p:nvSpPr>
            <p:cNvPr id="14" name="Graphic 33">
              <a:extLst>
                <a:ext uri="{FF2B5EF4-FFF2-40B4-BE49-F238E27FC236}">
                  <a16:creationId xmlns:a16="http://schemas.microsoft.com/office/drawing/2014/main" id="{11AA060A-BE0E-4687-8F9E-0E2955D9796D}"/>
                </a:ext>
              </a:extLst>
            </p:cNvPr>
            <p:cNvSpPr/>
            <p:nvPr/>
          </p:nvSpPr>
          <p:spPr>
            <a:xfrm rot="10800000">
              <a:off x="4305089" y="6276705"/>
              <a:ext cx="3581824" cy="581290"/>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gr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838200" y="727323"/>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838200" y="2189408"/>
            <a:ext cx="10515600" cy="38217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838200" y="136525"/>
            <a:ext cx="2743200" cy="365125"/>
          </a:xfrm>
          <a:prstGeom prst="rect">
            <a:avLst/>
          </a:prstGeom>
        </p:spPr>
        <p:txBody>
          <a:bodyPr vert="horz" lIns="91440" tIns="45720" rIns="91440" bIns="45720" rtlCol="0" anchor="ctr"/>
          <a:lstStyle>
            <a:lvl1pPr algn="l">
              <a:defRPr sz="800" cap="all" spc="150" baseline="0">
                <a:solidFill>
                  <a:schemeClr val="tx2">
                    <a:lumMod val="60000"/>
                    <a:lumOff val="40000"/>
                  </a:schemeClr>
                </a:solidFill>
              </a:defRPr>
            </a:lvl1pPr>
          </a:lstStyle>
          <a:p>
            <a:fld id="{C0517C94-3B1E-4991-BED3-41F8B0158A00}" type="datetime1">
              <a:rPr lang="en-US" smtClean="0"/>
              <a:t>9/2/2025</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838200" y="6356350"/>
            <a:ext cx="3450659" cy="365125"/>
          </a:xfrm>
          <a:prstGeom prst="rect">
            <a:avLst/>
          </a:prstGeom>
        </p:spPr>
        <p:txBody>
          <a:bodyPr vert="horz" lIns="91440" tIns="45720" rIns="91440" bIns="45720" rtlCol="0" anchor="ctr"/>
          <a:lstStyle>
            <a:lvl1pPr algn="l">
              <a:defRPr sz="800" cap="all" spc="150" baseline="0">
                <a:solidFill>
                  <a:schemeClr val="tx2">
                    <a:lumMod val="60000"/>
                    <a:lumOff val="40000"/>
                  </a:schemeClr>
                </a:solidFill>
              </a:defRPr>
            </a:lvl1pPr>
          </a:lstStyle>
          <a:p>
            <a:endParaRPr lang="en-US" dirty="0"/>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563467" y="3246434"/>
            <a:ext cx="628533" cy="365125"/>
          </a:xfrm>
          <a:prstGeom prst="rect">
            <a:avLst/>
          </a:prstGeom>
        </p:spPr>
        <p:txBody>
          <a:bodyPr vert="horz" lIns="91440" tIns="45720" rIns="91440" bIns="45720" rtlCol="0" anchor="ctr"/>
          <a:lstStyle>
            <a:lvl1pPr algn="ctr">
              <a:defRPr sz="1100" cap="all" spc="150" baseline="0">
                <a:solidFill>
                  <a:schemeClr val="tx2">
                    <a:lumMod val="60000"/>
                    <a:lumOff val="40000"/>
                  </a:schemeClr>
                </a:solidFill>
              </a:defRPr>
            </a:lvl1p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383219661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ftr="0" dt="0"/>
  <p:txStyles>
    <p:titleStyle>
      <a:lvl1pPr algn="l" defTabSz="914400" rtl="0" eaLnBrk="1" latinLnBrk="0" hangingPunct="1">
        <a:lnSpc>
          <a:spcPct val="100000"/>
        </a:lnSpc>
        <a:spcBef>
          <a:spcPct val="0"/>
        </a:spcBef>
        <a:buNone/>
        <a:defRPr sz="4400" kern="1200">
          <a:solidFill>
            <a:schemeClr val="tx2">
              <a:lumMod val="60000"/>
              <a:lumOff val="40000"/>
            </a:schemeClr>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2">
              <a:lumMod val="60000"/>
              <a:lumOff val="40000"/>
            </a:schemeClr>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2">
              <a:lumMod val="60000"/>
              <a:lumOff val="40000"/>
            </a:schemeClr>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2">
              <a:lumMod val="60000"/>
              <a:lumOff val="40000"/>
            </a:schemeClr>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2">
              <a:lumMod val="60000"/>
              <a:lumOff val="40000"/>
            </a:schemeClr>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2">
              <a:lumMod val="60000"/>
              <a:lumOff val="4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1C6B16B-9E8D-47DC-8314-0FD39065C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84"/>
            <a:ext cx="12192000" cy="685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15937DC0-95F0-4D80-988E-61537F638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7744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E1FB5A9-B7D7-FEE8-AB0A-D1819C3EB8A7}"/>
              </a:ext>
            </a:extLst>
          </p:cNvPr>
          <p:cNvPicPr>
            <a:picLocks noChangeAspect="1"/>
          </p:cNvPicPr>
          <p:nvPr/>
        </p:nvPicPr>
        <p:blipFill>
          <a:blip r:embed="rId3">
            <a:alphaModFix amt="40000"/>
          </a:blip>
          <a:srcRect l="7487" r="18457" b="-1"/>
          <a:stretch>
            <a:fillRect/>
          </a:stretch>
        </p:blipFill>
        <p:spPr>
          <a:xfrm>
            <a:off x="8968" y="10"/>
            <a:ext cx="6095931" cy="6873455"/>
          </a:xfrm>
          <a:prstGeom prst="rect">
            <a:avLst/>
          </a:prstGeom>
          <a:ln w="12700">
            <a:noFill/>
          </a:ln>
        </p:spPr>
      </p:pic>
      <p:pic>
        <p:nvPicPr>
          <p:cNvPr id="4" name="Picture 3">
            <a:extLst>
              <a:ext uri="{FF2B5EF4-FFF2-40B4-BE49-F238E27FC236}">
                <a16:creationId xmlns:a16="http://schemas.microsoft.com/office/drawing/2014/main" id="{61456D56-D539-AFBD-D532-D1681672DCFA}"/>
              </a:ext>
            </a:extLst>
          </p:cNvPr>
          <p:cNvPicPr>
            <a:picLocks noChangeAspect="1"/>
          </p:cNvPicPr>
          <p:nvPr/>
        </p:nvPicPr>
        <p:blipFill>
          <a:blip r:embed="rId4">
            <a:alphaModFix amt="40000"/>
          </a:blip>
          <a:srcRect l="20554" r="20554"/>
          <a:stretch>
            <a:fillRect/>
          </a:stretch>
        </p:blipFill>
        <p:spPr>
          <a:xfrm>
            <a:off x="6104914" y="6472"/>
            <a:ext cx="6087086" cy="6873465"/>
          </a:xfrm>
          <a:prstGeom prst="rect">
            <a:avLst/>
          </a:prstGeom>
          <a:ln w="12700">
            <a:noFill/>
          </a:ln>
        </p:spPr>
      </p:pic>
      <p:grpSp>
        <p:nvGrpSpPr>
          <p:cNvPr id="28" name="Group 27">
            <a:extLst>
              <a:ext uri="{FF2B5EF4-FFF2-40B4-BE49-F238E27FC236}">
                <a16:creationId xmlns:a16="http://schemas.microsoft.com/office/drawing/2014/main" id="{4264F573-6E23-4428-8AC8-5B24E9B731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
            <a:ext cx="12192000" cy="6857996"/>
            <a:chOff x="572" y="-1"/>
            <a:chExt cx="12192000" cy="6857996"/>
          </a:xfrm>
        </p:grpSpPr>
        <p:cxnSp>
          <p:nvCxnSpPr>
            <p:cNvPr id="29" name="Straight Connector 28">
              <a:extLst>
                <a:ext uri="{FF2B5EF4-FFF2-40B4-BE49-F238E27FC236}">
                  <a16:creationId xmlns:a16="http://schemas.microsoft.com/office/drawing/2014/main" id="{7B257075-E2E8-4052-9074-560CD1F0B3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1DE2D5A-8444-4466-8897-B0BA8C9153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1CFC3FB-827F-4FC6-BF23-68C0973EAF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3D71452-D885-43D0-9AC3-FFB3E836D9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Graphic 33">
              <a:extLst>
                <a:ext uri="{FF2B5EF4-FFF2-40B4-BE49-F238E27FC236}">
                  <a16:creationId xmlns:a16="http://schemas.microsoft.com/office/drawing/2014/main" id="{5CEE1765-47C1-4366-949A-494976CB7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77016" y="-1"/>
              <a:ext cx="3637968" cy="580875"/>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4" name="Graphic 33">
              <a:extLst>
                <a:ext uri="{FF2B5EF4-FFF2-40B4-BE49-F238E27FC236}">
                  <a16:creationId xmlns:a16="http://schemas.microsoft.com/office/drawing/2014/main" id="{FF5F129F-41C5-47F9-8363-5A80B0B4B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305089" y="6276705"/>
              <a:ext cx="3581824" cy="581290"/>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Title 1">
            <a:extLst>
              <a:ext uri="{FF2B5EF4-FFF2-40B4-BE49-F238E27FC236}">
                <a16:creationId xmlns:a16="http://schemas.microsoft.com/office/drawing/2014/main" id="{DBBA9922-7538-27BE-5437-C40B550C6190}"/>
              </a:ext>
            </a:extLst>
          </p:cNvPr>
          <p:cNvSpPr>
            <a:spLocks noGrp="1"/>
          </p:cNvSpPr>
          <p:nvPr>
            <p:ph type="ctrTitle"/>
          </p:nvPr>
        </p:nvSpPr>
        <p:spPr>
          <a:xfrm>
            <a:off x="6645216" y="3587914"/>
            <a:ext cx="8281078" cy="3722525"/>
          </a:xfrm>
        </p:spPr>
        <p:txBody>
          <a:bodyPr anchor="t">
            <a:normAutofit/>
          </a:bodyPr>
          <a:lstStyle/>
          <a:p>
            <a:r>
              <a:rPr lang="en-US" dirty="0">
                <a:solidFill>
                  <a:srgbClr val="FFFFFF"/>
                </a:solidFill>
              </a:rPr>
              <a:t>Thought Models</a:t>
            </a:r>
          </a:p>
        </p:txBody>
      </p:sp>
      <p:sp>
        <p:nvSpPr>
          <p:cNvPr id="3" name="Subtitle 2">
            <a:extLst>
              <a:ext uri="{FF2B5EF4-FFF2-40B4-BE49-F238E27FC236}">
                <a16:creationId xmlns:a16="http://schemas.microsoft.com/office/drawing/2014/main" id="{187F9DE9-B9FA-1583-CBB0-2211F1CD799A}"/>
              </a:ext>
            </a:extLst>
          </p:cNvPr>
          <p:cNvSpPr>
            <a:spLocks noGrp="1"/>
          </p:cNvSpPr>
          <p:nvPr>
            <p:ph type="subTitle" idx="1"/>
          </p:nvPr>
        </p:nvSpPr>
        <p:spPr>
          <a:xfrm>
            <a:off x="6670871" y="2097155"/>
            <a:ext cx="8281078" cy="1346049"/>
          </a:xfrm>
        </p:spPr>
        <p:txBody>
          <a:bodyPr anchor="b">
            <a:normAutofit/>
          </a:bodyPr>
          <a:lstStyle/>
          <a:p>
            <a:r>
              <a:rPr lang="en-US" dirty="0">
                <a:solidFill>
                  <a:srgbClr val="FFFFFF"/>
                </a:solidFill>
              </a:rPr>
              <a:t>Adding Rigor to Your Thinking</a:t>
            </a:r>
          </a:p>
        </p:txBody>
      </p:sp>
    </p:spTree>
    <p:extLst>
      <p:ext uri="{BB962C8B-B14F-4D97-AF65-F5344CB8AC3E}">
        <p14:creationId xmlns:p14="http://schemas.microsoft.com/office/powerpoint/2010/main" val="196220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BD6542-2087-CD66-B789-B9AC3A277713}"/>
              </a:ext>
            </a:extLst>
          </p:cNvPr>
          <p:cNvSpPr txBox="1"/>
          <p:nvPr/>
        </p:nvSpPr>
        <p:spPr>
          <a:xfrm>
            <a:off x="4280017" y="2385529"/>
            <a:ext cx="3631963" cy="584775"/>
          </a:xfrm>
          <a:prstGeom prst="rect">
            <a:avLst/>
          </a:prstGeom>
          <a:noFill/>
        </p:spPr>
        <p:txBody>
          <a:bodyPr wrap="square" rtlCol="0">
            <a:spAutoFit/>
          </a:bodyPr>
          <a:lstStyle/>
          <a:p>
            <a:pPr algn="ctr"/>
            <a:r>
              <a:rPr lang="en-US" sz="3200" dirty="0">
                <a:solidFill>
                  <a:srgbClr val="002060"/>
                </a:solidFill>
                <a:latin typeface="Aptos" panose="020B0004020202020204" pitchFamily="34" charset="0"/>
              </a:rPr>
              <a:t>Taxonomies</a:t>
            </a:r>
          </a:p>
        </p:txBody>
      </p:sp>
      <p:sp>
        <p:nvSpPr>
          <p:cNvPr id="7" name="TextBox 6">
            <a:extLst>
              <a:ext uri="{FF2B5EF4-FFF2-40B4-BE49-F238E27FC236}">
                <a16:creationId xmlns:a16="http://schemas.microsoft.com/office/drawing/2014/main" id="{D19F2871-BC37-9AC3-3B66-39B992B626CB}"/>
              </a:ext>
            </a:extLst>
          </p:cNvPr>
          <p:cNvSpPr txBox="1"/>
          <p:nvPr/>
        </p:nvSpPr>
        <p:spPr>
          <a:xfrm>
            <a:off x="1031358" y="3138688"/>
            <a:ext cx="10462437" cy="2523768"/>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2060"/>
                </a:solidFill>
                <a:latin typeface="Aptos" panose="020B0004020202020204" pitchFamily="34" charset="0"/>
              </a:rPr>
              <a:t>Helps identifies a full range of factors that may directly or indirectly shape a situation. </a:t>
            </a:r>
          </a:p>
          <a:p>
            <a:pPr marL="285750" indent="-285750">
              <a:buFont typeface="Arial" panose="020B0604020202020204" pitchFamily="34" charset="0"/>
              <a:buChar char="•"/>
            </a:pPr>
            <a:endParaRPr lang="en-US" sz="2400" dirty="0">
              <a:solidFill>
                <a:srgbClr val="002060"/>
              </a:solidFill>
              <a:latin typeface="Aptos" panose="020B0004020202020204" pitchFamily="34" charset="0"/>
            </a:endParaRPr>
          </a:p>
          <a:p>
            <a:pPr marL="285750" indent="-285750">
              <a:buFont typeface="Arial" panose="020B0604020202020204" pitchFamily="34" charset="0"/>
              <a:buChar char="•"/>
            </a:pPr>
            <a:r>
              <a:rPr lang="en-US" sz="2400" dirty="0">
                <a:solidFill>
                  <a:srgbClr val="002060"/>
                </a:solidFill>
                <a:latin typeface="Aptos" panose="020B0004020202020204" pitchFamily="34" charset="0"/>
              </a:rPr>
              <a:t>Often provides aa wider conceptual and contextual framework, uncovering additional factors, important dynamics, or relevant alternative hypotheses. </a:t>
            </a:r>
          </a:p>
          <a:p>
            <a:pPr marL="342900" indent="-342900">
              <a:buFont typeface="Arial" panose="020B0604020202020204" pitchFamily="34" charset="0"/>
              <a:buChar char="•"/>
            </a:pPr>
            <a:endParaRPr lang="en-US" sz="2000" dirty="0"/>
          </a:p>
          <a:p>
            <a:endParaRPr lang="en-US" dirty="0"/>
          </a:p>
        </p:txBody>
      </p:sp>
      <p:sp>
        <p:nvSpPr>
          <p:cNvPr id="8" name="TextBox 7">
            <a:extLst>
              <a:ext uri="{FF2B5EF4-FFF2-40B4-BE49-F238E27FC236}">
                <a16:creationId xmlns:a16="http://schemas.microsoft.com/office/drawing/2014/main" id="{5546ECCD-95F1-DB87-DAB7-F964BD919604}"/>
              </a:ext>
            </a:extLst>
          </p:cNvPr>
          <p:cNvSpPr txBox="1"/>
          <p:nvPr/>
        </p:nvSpPr>
        <p:spPr>
          <a:xfrm>
            <a:off x="1790233" y="1632370"/>
            <a:ext cx="4087596" cy="584775"/>
          </a:xfrm>
          <a:prstGeom prst="rect">
            <a:avLst/>
          </a:prstGeom>
          <a:noFill/>
        </p:spPr>
        <p:txBody>
          <a:bodyPr wrap="square" rtlCol="0">
            <a:spAutoFit/>
          </a:bodyPr>
          <a:lstStyle/>
          <a:p>
            <a:pPr algn="ctr"/>
            <a:r>
              <a:rPr lang="en-US" sz="3200" dirty="0">
                <a:solidFill>
                  <a:srgbClr val="002060"/>
                </a:solidFill>
                <a:latin typeface="Aptos" panose="020B0004020202020204" pitchFamily="34" charset="0"/>
              </a:rPr>
              <a:t>Domain Frameworks</a:t>
            </a:r>
          </a:p>
        </p:txBody>
      </p:sp>
      <p:sp>
        <p:nvSpPr>
          <p:cNvPr id="9" name="TextBox 8">
            <a:extLst>
              <a:ext uri="{FF2B5EF4-FFF2-40B4-BE49-F238E27FC236}">
                <a16:creationId xmlns:a16="http://schemas.microsoft.com/office/drawing/2014/main" id="{E8F1BA3A-4418-E5B3-8B52-C33889122742}"/>
              </a:ext>
            </a:extLst>
          </p:cNvPr>
          <p:cNvSpPr txBox="1"/>
          <p:nvPr/>
        </p:nvSpPr>
        <p:spPr>
          <a:xfrm>
            <a:off x="3699353" y="582442"/>
            <a:ext cx="4793293" cy="707886"/>
          </a:xfrm>
          <a:prstGeom prst="rect">
            <a:avLst/>
          </a:prstGeom>
          <a:noFill/>
        </p:spPr>
        <p:txBody>
          <a:bodyPr wrap="square" rtlCol="0">
            <a:spAutoFit/>
          </a:bodyPr>
          <a:lstStyle/>
          <a:p>
            <a:pPr algn="ctr"/>
            <a:r>
              <a:rPr lang="en-US" sz="4000" b="1" dirty="0">
                <a:solidFill>
                  <a:srgbClr val="002060"/>
                </a:solidFill>
                <a:latin typeface="Aptos" panose="020B0004020202020204" pitchFamily="34" charset="0"/>
              </a:rPr>
              <a:t>Thinking Models</a:t>
            </a:r>
          </a:p>
        </p:txBody>
      </p:sp>
      <p:sp>
        <p:nvSpPr>
          <p:cNvPr id="10" name="TextBox 9">
            <a:extLst>
              <a:ext uri="{FF2B5EF4-FFF2-40B4-BE49-F238E27FC236}">
                <a16:creationId xmlns:a16="http://schemas.microsoft.com/office/drawing/2014/main" id="{55BBD036-48AE-79FE-1838-D41F0B16B553}"/>
              </a:ext>
            </a:extLst>
          </p:cNvPr>
          <p:cNvSpPr txBox="1"/>
          <p:nvPr/>
        </p:nvSpPr>
        <p:spPr>
          <a:xfrm>
            <a:off x="6528390" y="1588922"/>
            <a:ext cx="3631963" cy="584775"/>
          </a:xfrm>
          <a:prstGeom prst="rect">
            <a:avLst/>
          </a:prstGeom>
          <a:noFill/>
        </p:spPr>
        <p:txBody>
          <a:bodyPr wrap="square" rtlCol="0">
            <a:spAutoFit/>
          </a:bodyPr>
          <a:lstStyle/>
          <a:p>
            <a:pPr algn="ctr"/>
            <a:r>
              <a:rPr lang="en-US" sz="3200" dirty="0">
                <a:solidFill>
                  <a:srgbClr val="002060"/>
                </a:solidFill>
                <a:latin typeface="Aptos" panose="020B0004020202020204" pitchFamily="34" charset="0"/>
              </a:rPr>
              <a:t>Outside In Thinking</a:t>
            </a:r>
          </a:p>
        </p:txBody>
      </p:sp>
    </p:spTree>
    <p:extLst>
      <p:ext uri="{BB962C8B-B14F-4D97-AF65-F5344CB8AC3E}">
        <p14:creationId xmlns:p14="http://schemas.microsoft.com/office/powerpoint/2010/main" val="3045239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8D9CF-563D-54A4-BAE5-09697C1C133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293296F-4C3A-4530-98F5-F83646ACE9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3914D2BD-3C47-433D-81FE-DC6C39595F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2" y="-1"/>
            <a:ext cx="12192000" cy="6857996"/>
            <a:chOff x="572" y="-1"/>
            <a:chExt cx="12192000" cy="6857996"/>
          </a:xfrm>
        </p:grpSpPr>
        <p:cxnSp>
          <p:nvCxnSpPr>
            <p:cNvPr id="11" name="Straight Connector 10">
              <a:extLst>
                <a:ext uri="{FF2B5EF4-FFF2-40B4-BE49-F238E27FC236}">
                  <a16:creationId xmlns:a16="http://schemas.microsoft.com/office/drawing/2014/main" id="{D3DD55E4-EA4F-4874-8B5B-6E0EAF4BBF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2950BAF-7673-4138-AEA2-DE7D368CC3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BE3E2B5-EA1C-415A-941A-843C7EA14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87FA3A6-E398-4576-B6B8-3328028D84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Graphic 33">
              <a:extLst>
                <a:ext uri="{FF2B5EF4-FFF2-40B4-BE49-F238E27FC236}">
                  <a16:creationId xmlns:a16="http://schemas.microsoft.com/office/drawing/2014/main" id="{EFB597D7-65E0-476A-B9EB-3AA6ED33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77016" y="-1"/>
              <a:ext cx="3637968" cy="580875"/>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sp>
          <p:nvSpPr>
            <p:cNvPr id="16" name="Graphic 33">
              <a:extLst>
                <a:ext uri="{FF2B5EF4-FFF2-40B4-BE49-F238E27FC236}">
                  <a16:creationId xmlns:a16="http://schemas.microsoft.com/office/drawing/2014/main" id="{11AA060A-BE0E-4687-8F9E-0E2955D979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305089" y="6276705"/>
              <a:ext cx="3581824" cy="581290"/>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grpSp>
      <p:sp useBgFill="1">
        <p:nvSpPr>
          <p:cNvPr id="18" name="Rectangle 17">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4" name="Picture 3" descr="A soccer ball on the field line">
            <a:extLst>
              <a:ext uri="{FF2B5EF4-FFF2-40B4-BE49-F238E27FC236}">
                <a16:creationId xmlns:a16="http://schemas.microsoft.com/office/drawing/2014/main" id="{6A5726F2-E5D7-CC5E-3E68-FB1C8ADD6543}"/>
              </a:ext>
            </a:extLst>
          </p:cNvPr>
          <p:cNvPicPr>
            <a:picLocks noChangeAspect="1"/>
          </p:cNvPicPr>
          <p:nvPr/>
        </p:nvPicPr>
        <p:blipFill>
          <a:blip r:embed="rId3">
            <a:alphaModFix/>
          </a:blip>
          <a:srcRect t="15710" r="-1" b="-1"/>
          <a:stretch>
            <a:fillRect/>
          </a:stretch>
        </p:blipFill>
        <p:spPr>
          <a:xfrm>
            <a:off x="6668" y="-86"/>
            <a:ext cx="12188952" cy="6857990"/>
          </a:xfrm>
          <a:prstGeom prst="rect">
            <a:avLst/>
          </a:prstGeom>
        </p:spPr>
      </p:pic>
      <p:sp>
        <p:nvSpPr>
          <p:cNvPr id="20" name="Rectangle 19">
            <a:extLst>
              <a:ext uri="{FF2B5EF4-FFF2-40B4-BE49-F238E27FC236}">
                <a16:creationId xmlns:a16="http://schemas.microsoft.com/office/drawing/2014/main" id="{34FBEBF3-C941-4CB0-8AC2-3B50E1371B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26AECB0-86D3-0A03-9CCA-754EEC2F8C66}"/>
              </a:ext>
            </a:extLst>
          </p:cNvPr>
          <p:cNvSpPr txBox="1"/>
          <p:nvPr/>
        </p:nvSpPr>
        <p:spPr>
          <a:xfrm>
            <a:off x="8323869" y="580874"/>
            <a:ext cx="2788153" cy="1007771"/>
          </a:xfrm>
          <a:prstGeom prst="rect">
            <a:avLst/>
          </a:prstGeom>
        </p:spPr>
        <p:txBody>
          <a:bodyPr vert="horz" lIns="91440" tIns="45720" rIns="91440" bIns="45720" rtlCol="0" anchor="b">
            <a:noAutofit/>
          </a:bodyPr>
          <a:lstStyle/>
          <a:p>
            <a:pPr>
              <a:spcBef>
                <a:spcPct val="0"/>
              </a:spcBef>
              <a:spcAft>
                <a:spcPts val="600"/>
              </a:spcAft>
            </a:pPr>
            <a:r>
              <a:rPr lang="en-US" sz="4800" b="1" dirty="0">
                <a:latin typeface="Aptos" panose="020B0004020202020204" pitchFamily="34" charset="0"/>
                <a:ea typeface="+mj-ea"/>
                <a:cs typeface="+mj-cs"/>
              </a:rPr>
              <a:t>Football Example</a:t>
            </a:r>
          </a:p>
        </p:txBody>
      </p:sp>
      <p:sp>
        <p:nvSpPr>
          <p:cNvPr id="3" name="TextBox 2">
            <a:extLst>
              <a:ext uri="{FF2B5EF4-FFF2-40B4-BE49-F238E27FC236}">
                <a16:creationId xmlns:a16="http://schemas.microsoft.com/office/drawing/2014/main" id="{3EC2C148-9E0C-8DC1-4167-CE0581835A91}"/>
              </a:ext>
            </a:extLst>
          </p:cNvPr>
          <p:cNvSpPr txBox="1"/>
          <p:nvPr/>
        </p:nvSpPr>
        <p:spPr>
          <a:xfrm>
            <a:off x="259790" y="443477"/>
            <a:ext cx="6777013" cy="5970865"/>
          </a:xfrm>
          <a:prstGeom prst="rect">
            <a:avLst/>
          </a:prstGeom>
          <a:solidFill>
            <a:schemeClr val="bg1"/>
          </a:solidFill>
        </p:spPr>
        <p:txBody>
          <a:bodyPr wrap="square" rtlCol="0">
            <a:spAutoFit/>
          </a:bodyPr>
          <a:lstStyle/>
          <a:p>
            <a:pPr algn="ctr"/>
            <a:r>
              <a:rPr lang="en-US" sz="2400" b="1" dirty="0">
                <a:latin typeface="Aptos" panose="020B0004020202020204" pitchFamily="34" charset="0"/>
              </a:rPr>
              <a:t>SMART  PITCH</a:t>
            </a:r>
          </a:p>
          <a:p>
            <a:endParaRPr lang="en-US" dirty="0"/>
          </a:p>
          <a:p>
            <a:r>
              <a:rPr lang="en-US" sz="3200" b="1" dirty="0">
                <a:latin typeface="Aptos" panose="020B0004020202020204" pitchFamily="34" charset="0"/>
              </a:rPr>
              <a:t>S</a:t>
            </a:r>
            <a:r>
              <a:rPr lang="en-US" sz="2000" dirty="0">
                <a:latin typeface="Aptos" panose="020B0004020202020204" pitchFamily="34" charset="0"/>
              </a:rPr>
              <a:t>quad Quality</a:t>
            </a:r>
          </a:p>
          <a:p>
            <a:r>
              <a:rPr lang="en-US" sz="3200" b="1" dirty="0">
                <a:latin typeface="Aptos" panose="020B0004020202020204" pitchFamily="34" charset="0"/>
              </a:rPr>
              <a:t>M</a:t>
            </a:r>
            <a:r>
              <a:rPr lang="en-US" sz="2000" dirty="0">
                <a:latin typeface="Aptos" panose="020B0004020202020204" pitchFamily="34" charset="0"/>
              </a:rPr>
              <a:t>anagement</a:t>
            </a:r>
          </a:p>
          <a:p>
            <a:r>
              <a:rPr lang="en-US" sz="3200" b="1" dirty="0">
                <a:latin typeface="Aptos" panose="020B0004020202020204" pitchFamily="34" charset="0"/>
              </a:rPr>
              <a:t>A</a:t>
            </a:r>
            <a:r>
              <a:rPr lang="en-US" sz="2000" dirty="0">
                <a:latin typeface="Aptos" panose="020B0004020202020204" pitchFamily="34" charset="0"/>
              </a:rPr>
              <a:t>ttitude (Psychological Factors)</a:t>
            </a:r>
          </a:p>
          <a:p>
            <a:r>
              <a:rPr lang="en-US" sz="3200" b="1" dirty="0">
                <a:latin typeface="Aptos" panose="020B0004020202020204" pitchFamily="34" charset="0"/>
              </a:rPr>
              <a:t>R</a:t>
            </a:r>
            <a:r>
              <a:rPr lang="en-US" sz="2000" dirty="0">
                <a:latin typeface="Aptos" panose="020B0004020202020204" pitchFamily="34" charset="0"/>
              </a:rPr>
              <a:t>esources and Infrastructure</a:t>
            </a:r>
          </a:p>
          <a:p>
            <a:r>
              <a:rPr lang="en-US" sz="3200" b="1" dirty="0">
                <a:latin typeface="Aptos" panose="020B0004020202020204" pitchFamily="34" charset="0"/>
              </a:rPr>
              <a:t>T</a:t>
            </a:r>
            <a:r>
              <a:rPr lang="en-US" sz="2000" dirty="0">
                <a:latin typeface="Aptos" panose="020B0004020202020204" pitchFamily="34" charset="0"/>
              </a:rPr>
              <a:t>actics and Style of Play</a:t>
            </a:r>
          </a:p>
          <a:p>
            <a:endParaRPr lang="en-US" sz="2000" dirty="0">
              <a:latin typeface="Aptos" panose="020B0004020202020204" pitchFamily="34" charset="0"/>
            </a:endParaRPr>
          </a:p>
          <a:p>
            <a:r>
              <a:rPr lang="en-US" sz="3200" b="1" dirty="0">
                <a:latin typeface="Aptos" panose="020B0004020202020204" pitchFamily="34" charset="0"/>
              </a:rPr>
              <a:t>P</a:t>
            </a:r>
            <a:r>
              <a:rPr lang="en-US" sz="2000" dirty="0">
                <a:latin typeface="Aptos" panose="020B0004020202020204" pitchFamily="34" charset="0"/>
              </a:rPr>
              <a:t>hysical and Medical</a:t>
            </a:r>
          </a:p>
          <a:p>
            <a:r>
              <a:rPr lang="en-US" sz="3200" b="1" dirty="0">
                <a:latin typeface="Aptos" panose="020B0004020202020204" pitchFamily="34" charset="0"/>
              </a:rPr>
              <a:t>I</a:t>
            </a:r>
            <a:r>
              <a:rPr lang="en-US" sz="2000" dirty="0">
                <a:latin typeface="Aptos" panose="020B0004020202020204" pitchFamily="34" charset="0"/>
              </a:rPr>
              <a:t>ntangibles</a:t>
            </a:r>
          </a:p>
          <a:p>
            <a:r>
              <a:rPr lang="en-US" sz="3200" b="1" dirty="0">
                <a:latin typeface="Aptos" panose="020B0004020202020204" pitchFamily="34" charset="0"/>
              </a:rPr>
              <a:t>T</a:t>
            </a:r>
            <a:r>
              <a:rPr lang="en-US" sz="2000" dirty="0">
                <a:latin typeface="Aptos" panose="020B0004020202020204" pitchFamily="34" charset="0"/>
              </a:rPr>
              <a:t>iming and Context</a:t>
            </a:r>
          </a:p>
          <a:p>
            <a:r>
              <a:rPr lang="en-US" sz="3200" b="1" dirty="0">
                <a:latin typeface="Aptos" panose="020B0004020202020204" pitchFamily="34" charset="0"/>
              </a:rPr>
              <a:t>C</a:t>
            </a:r>
            <a:r>
              <a:rPr lang="en-US" sz="2000" dirty="0">
                <a:latin typeface="Aptos" panose="020B0004020202020204" pitchFamily="34" charset="0"/>
              </a:rPr>
              <a:t>rowd and Culture</a:t>
            </a:r>
          </a:p>
          <a:p>
            <a:r>
              <a:rPr lang="en-US" sz="3200" b="1" dirty="0">
                <a:latin typeface="Aptos" panose="020B0004020202020204" pitchFamily="34" charset="0"/>
              </a:rPr>
              <a:t>H</a:t>
            </a:r>
            <a:r>
              <a:rPr lang="en-US" sz="2000" dirty="0">
                <a:latin typeface="Aptos" panose="020B0004020202020204" pitchFamily="34" charset="0"/>
              </a:rPr>
              <a:t>idden Factors</a:t>
            </a:r>
            <a:endParaRPr lang="en-US" dirty="0">
              <a:latin typeface="Aptos" panose="020B0004020202020204" pitchFamily="34" charset="0"/>
            </a:endParaRPr>
          </a:p>
        </p:txBody>
      </p:sp>
    </p:spTree>
    <p:extLst>
      <p:ext uri="{BB962C8B-B14F-4D97-AF65-F5344CB8AC3E}">
        <p14:creationId xmlns:p14="http://schemas.microsoft.com/office/powerpoint/2010/main" val="3015645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90482-5CE5-92E3-60FF-3E43EF21FB9E}"/>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B3E3399E-7AD0-1C09-6E5B-8ED2F7D178F9}"/>
              </a:ext>
            </a:extLst>
          </p:cNvPr>
          <p:cNvSpPr>
            <a:spLocks noChangeArrowheads="1"/>
          </p:cNvSpPr>
          <p:nvPr/>
        </p:nvSpPr>
        <p:spPr bwMode="auto">
          <a:xfrm>
            <a:off x="4897438" y="15732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678269B9-7FF3-AA14-B7FE-997B24B36325}"/>
              </a:ext>
            </a:extLst>
          </p:cNvPr>
          <p:cNvSpPr txBox="1"/>
          <p:nvPr/>
        </p:nvSpPr>
        <p:spPr>
          <a:xfrm>
            <a:off x="3485706" y="584805"/>
            <a:ext cx="4859079" cy="707886"/>
          </a:xfrm>
          <a:prstGeom prst="rect">
            <a:avLst/>
          </a:prstGeom>
          <a:noFill/>
        </p:spPr>
        <p:txBody>
          <a:bodyPr wrap="square" rtlCol="0">
            <a:spAutoFit/>
          </a:bodyPr>
          <a:lstStyle/>
          <a:p>
            <a:pPr algn="ctr"/>
            <a:r>
              <a:rPr lang="en-US" sz="4000" b="1" dirty="0">
                <a:solidFill>
                  <a:srgbClr val="002060"/>
                </a:solidFill>
                <a:latin typeface="Aptos" panose="020B0004020202020204" pitchFamily="34" charset="0"/>
              </a:rPr>
              <a:t>PMESII</a:t>
            </a:r>
          </a:p>
        </p:txBody>
      </p:sp>
      <p:graphicFrame>
        <p:nvGraphicFramePr>
          <p:cNvPr id="5" name="Table 4">
            <a:extLst>
              <a:ext uri="{FF2B5EF4-FFF2-40B4-BE49-F238E27FC236}">
                <a16:creationId xmlns:a16="http://schemas.microsoft.com/office/drawing/2014/main" id="{5B9649E1-A3FA-F454-55B6-51D0CE63C269}"/>
              </a:ext>
            </a:extLst>
          </p:cNvPr>
          <p:cNvGraphicFramePr>
            <a:graphicFrameLocks noGrp="1"/>
          </p:cNvGraphicFramePr>
          <p:nvPr>
            <p:extLst>
              <p:ext uri="{D42A27DB-BD31-4B8C-83A1-F6EECF244321}">
                <p14:modId xmlns:p14="http://schemas.microsoft.com/office/powerpoint/2010/main" val="1357752004"/>
              </p:ext>
            </p:extLst>
          </p:nvPr>
        </p:nvGraphicFramePr>
        <p:xfrm>
          <a:off x="1143849" y="1420015"/>
          <a:ext cx="9948693" cy="4221144"/>
        </p:xfrm>
        <a:graphic>
          <a:graphicData uri="http://schemas.openxmlformats.org/drawingml/2006/table">
            <a:tbl>
              <a:tblPr>
                <a:tableStyleId>{69C7853C-536D-4A76-A0AE-DD22124D55A5}</a:tableStyleId>
              </a:tblPr>
              <a:tblGrid>
                <a:gridCol w="9948693">
                  <a:extLst>
                    <a:ext uri="{9D8B030D-6E8A-4147-A177-3AD203B41FA5}">
                      <a16:colId xmlns:a16="http://schemas.microsoft.com/office/drawing/2014/main" val="1727647075"/>
                    </a:ext>
                  </a:extLst>
                </a:gridCol>
              </a:tblGrid>
              <a:tr h="332989">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a typeface="+mn-ea"/>
                        <a:cs typeface="+mn-cs"/>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ea typeface="+mn-ea"/>
                          <a:cs typeface="+mn-cs"/>
                        </a:rPr>
                        <a:t>Political​  - </a:t>
                      </a:r>
                      <a:r>
                        <a:rPr lang="en-US" sz="1800" b="0" i="0" kern="1200" dirty="0">
                          <a:solidFill>
                            <a:schemeClr val="dk1"/>
                          </a:solidFill>
                          <a:effectLst/>
                          <a:latin typeface="Aptos" panose="020B0004020202020204" pitchFamily="34" charset="0"/>
                          <a:ea typeface="+mn-ea"/>
                          <a:cs typeface="+mn-cs"/>
                        </a:rPr>
                        <a:t>Refers to the political landscape, including government structure, policies, and international relations.</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358495387"/>
                  </a:ext>
                </a:extLst>
              </a:tr>
              <a:tr h="332989">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a typeface="+mn-ea"/>
                        <a:cs typeface="+mn-cs"/>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ea typeface="+mn-ea"/>
                          <a:cs typeface="+mn-cs"/>
                        </a:rPr>
                        <a:t>Military​ - </a:t>
                      </a:r>
                      <a:r>
                        <a:rPr lang="en-US" sz="1800" b="0" i="0" kern="1200" dirty="0">
                          <a:solidFill>
                            <a:schemeClr val="dk1"/>
                          </a:solidFill>
                          <a:effectLst/>
                          <a:latin typeface="Aptos" panose="020B0004020202020204" pitchFamily="34" charset="0"/>
                          <a:ea typeface="+mn-ea"/>
                          <a:cs typeface="+mn-cs"/>
                        </a:rPr>
                        <a:t>military capabilities, including troop levels, equipment, and strategic planning.</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3432364767"/>
                  </a:ext>
                </a:extLst>
              </a:tr>
              <a:tr h="345878">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a typeface="+mn-ea"/>
                        <a:cs typeface="+mn-cs"/>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ea typeface="+mn-ea"/>
                          <a:cs typeface="+mn-cs"/>
                        </a:rPr>
                        <a:t>Economic​ - </a:t>
                      </a:r>
                      <a:r>
                        <a:rPr lang="en-US" sz="1800" b="0" i="0" kern="1200" dirty="0">
                          <a:solidFill>
                            <a:schemeClr val="dk1"/>
                          </a:solidFill>
                          <a:effectLst/>
                          <a:latin typeface="Aptos" panose="020B0004020202020204" pitchFamily="34" charset="0"/>
                          <a:ea typeface="+mn-ea"/>
                          <a:cs typeface="+mn-cs"/>
                        </a:rPr>
                        <a:t> economic policies, trade relations, and financial stability.</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3292432924"/>
                  </a:ext>
                </a:extLst>
              </a:tr>
              <a:tr h="345878">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a typeface="+mn-ea"/>
                        <a:cs typeface="+mn-cs"/>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ea typeface="+mn-ea"/>
                          <a:cs typeface="+mn-cs"/>
                        </a:rPr>
                        <a:t>Social​ - </a:t>
                      </a:r>
                      <a:r>
                        <a:rPr lang="en-US" sz="1800" b="0" i="0" kern="1200" dirty="0">
                          <a:solidFill>
                            <a:schemeClr val="dk1"/>
                          </a:solidFill>
                          <a:effectLst/>
                          <a:latin typeface="Aptos" panose="020B0004020202020204" pitchFamily="34" charset="0"/>
                          <a:ea typeface="+mn-ea"/>
                          <a:cs typeface="+mn-cs"/>
                        </a:rPr>
                        <a:t> social dynamics, including population, culture, and human rights.</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3041678992"/>
                  </a:ext>
                </a:extLst>
              </a:tr>
              <a:tr h="345878">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a typeface="+mn-ea"/>
                        <a:cs typeface="+mn-cs"/>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ea typeface="+mn-ea"/>
                          <a:cs typeface="+mn-cs"/>
                        </a:rPr>
                        <a:t>Infrastructure - </a:t>
                      </a:r>
                      <a:r>
                        <a:rPr lang="en-US" sz="1800" b="0" i="0" kern="1200" dirty="0">
                          <a:solidFill>
                            <a:schemeClr val="dk1"/>
                          </a:solidFill>
                          <a:effectLst/>
                          <a:latin typeface="Aptos" panose="020B0004020202020204" pitchFamily="34" charset="0"/>
                          <a:ea typeface="+mn-ea"/>
                          <a:cs typeface="+mn-cs"/>
                        </a:rPr>
                        <a:t>physical infrastructure, including transportation, utilities, and communication systems.</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1337497304"/>
                  </a:ext>
                </a:extLst>
              </a:tr>
              <a:tr h="474976">
                <a:tc>
                  <a:txBody>
                    <a:bodyPr/>
                    <a:lstStyle/>
                    <a:p>
                      <a:pPr marL="0" algn="l" defTabSz="914400" rtl="0" eaLnBrk="1" fontAlgn="base" latinLnBrk="0" hangingPunct="1">
                        <a:lnSpc>
                          <a:spcPct val="100000"/>
                        </a:lnSpc>
                        <a:buFont typeface="Arial" panose="020B0604020202020204" pitchFamily="34" charset="0"/>
                        <a:buNone/>
                      </a:pPr>
                      <a:endParaRPr lang="en-US" sz="1800" b="0" kern="1200" dirty="0">
                        <a:solidFill>
                          <a:srgbClr val="000000"/>
                        </a:solidFill>
                        <a:effectLst/>
                        <a:latin typeface="Aptos" panose="020B0004020202020204" pitchFamily="34" charset="0"/>
                        <a:ea typeface="+mn-ea"/>
                        <a:cs typeface="+mn-cs"/>
                      </a:endParaRPr>
                    </a:p>
                    <a:p>
                      <a:pPr marL="0" algn="l" defTabSz="914400" rtl="0" eaLnBrk="1" fontAlgn="base" latinLnBrk="0" hangingPunct="1">
                        <a:lnSpc>
                          <a:spcPct val="100000"/>
                        </a:lnSpc>
                        <a:buFont typeface="Arial" panose="020B0604020202020204" pitchFamily="34" charset="0"/>
                        <a:buNone/>
                      </a:pPr>
                      <a:r>
                        <a:rPr lang="en-US" sz="1800" b="0" kern="1200" dirty="0">
                          <a:solidFill>
                            <a:srgbClr val="000000"/>
                          </a:solidFill>
                          <a:effectLst/>
                          <a:latin typeface="Aptos" panose="020B0004020202020204" pitchFamily="34" charset="0"/>
                          <a:ea typeface="+mn-ea"/>
                          <a:cs typeface="+mn-cs"/>
                        </a:rPr>
                        <a:t>Information -</a:t>
                      </a:r>
                      <a:r>
                        <a:rPr lang="en-US" sz="1800" b="0" i="0" kern="1200" dirty="0">
                          <a:solidFill>
                            <a:schemeClr val="dk1"/>
                          </a:solidFill>
                          <a:effectLst/>
                          <a:latin typeface="Aptos" panose="020B0004020202020204" pitchFamily="34" charset="0"/>
                          <a:ea typeface="+mn-ea"/>
                          <a:cs typeface="+mn-cs"/>
                        </a:rPr>
                        <a:t>Communication systems, media influence, and the flow of information.</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2952222538"/>
                  </a:ext>
                </a:extLst>
              </a:tr>
            </a:tbl>
          </a:graphicData>
        </a:graphic>
      </p:graphicFrame>
    </p:spTree>
    <p:extLst>
      <p:ext uri="{BB962C8B-B14F-4D97-AF65-F5344CB8AC3E}">
        <p14:creationId xmlns:p14="http://schemas.microsoft.com/office/powerpoint/2010/main" val="2698856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756F9-5C15-AC34-DD2C-5C914CC0744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00275EB-B0A3-85A7-07D1-77667EBD6E96}"/>
              </a:ext>
            </a:extLst>
          </p:cNvPr>
          <p:cNvSpPr txBox="1"/>
          <p:nvPr/>
        </p:nvSpPr>
        <p:spPr>
          <a:xfrm>
            <a:off x="3666459" y="934015"/>
            <a:ext cx="4859079" cy="707886"/>
          </a:xfrm>
          <a:prstGeom prst="rect">
            <a:avLst/>
          </a:prstGeom>
          <a:noFill/>
        </p:spPr>
        <p:txBody>
          <a:bodyPr wrap="square" rtlCol="0">
            <a:spAutoFit/>
          </a:bodyPr>
          <a:lstStyle/>
          <a:p>
            <a:pPr algn="ctr"/>
            <a:r>
              <a:rPr lang="en-US" sz="4000" b="1" dirty="0">
                <a:solidFill>
                  <a:srgbClr val="002060"/>
                </a:solidFill>
                <a:latin typeface="Aptos" panose="020B0004020202020204" pitchFamily="34" charset="0"/>
              </a:rPr>
              <a:t>DIME</a:t>
            </a:r>
          </a:p>
        </p:txBody>
      </p:sp>
      <p:graphicFrame>
        <p:nvGraphicFramePr>
          <p:cNvPr id="3" name="Table 2">
            <a:extLst>
              <a:ext uri="{FF2B5EF4-FFF2-40B4-BE49-F238E27FC236}">
                <a16:creationId xmlns:a16="http://schemas.microsoft.com/office/drawing/2014/main" id="{04254436-071E-4EF8-E1A7-2A4302CDB9B0}"/>
              </a:ext>
            </a:extLst>
          </p:cNvPr>
          <p:cNvGraphicFramePr>
            <a:graphicFrameLocks noGrp="1"/>
          </p:cNvGraphicFramePr>
          <p:nvPr>
            <p:extLst>
              <p:ext uri="{D42A27DB-BD31-4B8C-83A1-F6EECF244321}">
                <p14:modId xmlns:p14="http://schemas.microsoft.com/office/powerpoint/2010/main" val="779701736"/>
              </p:ext>
            </p:extLst>
          </p:nvPr>
        </p:nvGraphicFramePr>
        <p:xfrm>
          <a:off x="2980658" y="2114098"/>
          <a:ext cx="6783827" cy="3335790"/>
        </p:xfrm>
        <a:graphic>
          <a:graphicData uri="http://schemas.openxmlformats.org/drawingml/2006/table">
            <a:tbl>
              <a:tblPr>
                <a:tableStyleId>{775DCB02-9BB8-47FD-8907-85C794F793BA}</a:tableStyleId>
              </a:tblPr>
              <a:tblGrid>
                <a:gridCol w="6783827">
                  <a:extLst>
                    <a:ext uri="{9D8B030D-6E8A-4147-A177-3AD203B41FA5}">
                      <a16:colId xmlns:a16="http://schemas.microsoft.com/office/drawing/2014/main" val="2645679173"/>
                    </a:ext>
                  </a:extLst>
                </a:gridCol>
              </a:tblGrid>
              <a:tr h="676578">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rPr>
                        <a:t>Diplomatic –</a:t>
                      </a:r>
                      <a:r>
                        <a:rPr lang="en-US" sz="1800" b="0" i="0" kern="1200" dirty="0">
                          <a:solidFill>
                            <a:schemeClr val="dk1"/>
                          </a:solidFill>
                          <a:effectLst/>
                          <a:latin typeface="Aptos" panose="020B0004020202020204" pitchFamily="34" charset="0"/>
                          <a:ea typeface="+mn-ea"/>
                          <a:cs typeface="+mn-cs"/>
                        </a:rPr>
                        <a:t>relations between states or international organizations.</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1577557298"/>
                  </a:ext>
                </a:extLst>
              </a:tr>
              <a:tr h="332989">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kern="1200" dirty="0">
                          <a:solidFill>
                            <a:srgbClr val="000000"/>
                          </a:solidFill>
                          <a:effectLst/>
                          <a:latin typeface="Aptos" panose="020B0004020202020204" pitchFamily="34" charset="0"/>
                          <a:ea typeface="+mn-ea"/>
                          <a:cs typeface="+mn-cs"/>
                        </a:rPr>
                        <a:t>Information -</a:t>
                      </a:r>
                      <a:r>
                        <a:rPr lang="en-US" sz="1800" b="0" i="0" kern="1200" dirty="0">
                          <a:solidFill>
                            <a:schemeClr val="dk1"/>
                          </a:solidFill>
                          <a:effectLst/>
                          <a:latin typeface="Aptos" panose="020B0004020202020204" pitchFamily="34" charset="0"/>
                          <a:ea typeface="+mn-ea"/>
                          <a:cs typeface="+mn-cs"/>
                        </a:rPr>
                        <a:t>Communication systems, media influence, and the flow of information.</a:t>
                      </a:r>
                      <a:endParaRPr lang="en-US" sz="1800" b="0" kern="1200" dirty="0">
                        <a:solidFill>
                          <a:srgbClr val="000000"/>
                        </a:solidFill>
                        <a:effectLst/>
                        <a:latin typeface="Aptos" panose="020B0004020202020204" pitchFamily="34" charset="0"/>
                        <a:ea typeface="+mn-ea"/>
                        <a:cs typeface="+mn-cs"/>
                      </a:endParaRPr>
                    </a:p>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2396045659"/>
                  </a:ext>
                </a:extLst>
              </a:tr>
              <a:tr h="345878">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ea typeface="+mn-ea"/>
                          <a:cs typeface="+mn-cs"/>
                        </a:rPr>
                        <a:t>Military​ - </a:t>
                      </a:r>
                      <a:r>
                        <a:rPr lang="en-US" sz="1800" b="0" i="0" kern="1200" dirty="0">
                          <a:solidFill>
                            <a:schemeClr val="dk1"/>
                          </a:solidFill>
                          <a:effectLst/>
                          <a:latin typeface="Aptos" panose="020B0004020202020204" pitchFamily="34" charset="0"/>
                          <a:ea typeface="+mn-ea"/>
                          <a:cs typeface="+mn-cs"/>
                        </a:rPr>
                        <a:t>military capabilities, including troop levels, equipment, and strategic planning.</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3095693751"/>
                  </a:ext>
                </a:extLst>
              </a:tr>
              <a:tr h="345878">
                <a:tc>
                  <a:txBody>
                    <a:bodyPr/>
                    <a:lstStyle/>
                    <a:p>
                      <a:pPr marL="0" algn="l" defTabSz="914400" rtl="0" eaLnBrk="1" fontAlgn="base" latinLnBrk="0" hangingPunct="1">
                        <a:lnSpc>
                          <a:spcPct val="100000"/>
                        </a:lnSpc>
                        <a:buNone/>
                      </a:pPr>
                      <a:endParaRPr lang="en-US" sz="1800" b="0" kern="1200" dirty="0">
                        <a:solidFill>
                          <a:srgbClr val="000000"/>
                        </a:solidFill>
                        <a:effectLst/>
                        <a:latin typeface="Aptos" panose="020B0004020202020204" pitchFamily="34" charset="0"/>
                      </a:endParaRPr>
                    </a:p>
                    <a:p>
                      <a:pPr marL="0" algn="l" defTabSz="914400" rtl="0" eaLnBrk="1" fontAlgn="base" latinLnBrk="0" hangingPunct="1">
                        <a:lnSpc>
                          <a:spcPct val="100000"/>
                        </a:lnSpc>
                        <a:buNone/>
                      </a:pPr>
                      <a:r>
                        <a:rPr lang="en-US" sz="1800" b="0" kern="1200" dirty="0">
                          <a:solidFill>
                            <a:srgbClr val="000000"/>
                          </a:solidFill>
                          <a:effectLst/>
                          <a:latin typeface="Aptos" panose="020B0004020202020204" pitchFamily="34" charset="0"/>
                        </a:rPr>
                        <a:t>Economic – Use of economic tools </a:t>
                      </a:r>
                      <a:endParaRPr lang="en-US" sz="1800" b="0" kern="1200" dirty="0">
                        <a:solidFill>
                          <a:srgbClr val="000000"/>
                        </a:solidFill>
                        <a:effectLst/>
                        <a:latin typeface="Aptos" panose="020B0004020202020204" pitchFamily="34" charset="0"/>
                        <a:ea typeface="+mn-ea"/>
                        <a:cs typeface="+mn-cs"/>
                      </a:endParaRPr>
                    </a:p>
                  </a:txBody>
                  <a:tcPr marL="63444" marR="63444" marT="31722" marB="31722"/>
                </a:tc>
                <a:extLst>
                  <a:ext uri="{0D108BD9-81ED-4DB2-BD59-A6C34878D82A}">
                    <a16:rowId xmlns:a16="http://schemas.microsoft.com/office/drawing/2014/main" val="3116950867"/>
                  </a:ext>
                </a:extLst>
              </a:tr>
            </a:tbl>
          </a:graphicData>
        </a:graphic>
      </p:graphicFrame>
    </p:spTree>
    <p:extLst>
      <p:ext uri="{BB962C8B-B14F-4D97-AF65-F5344CB8AC3E}">
        <p14:creationId xmlns:p14="http://schemas.microsoft.com/office/powerpoint/2010/main" val="404131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996F6-0FBF-35C4-AC70-16CFFD4A9C7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D7ABF2F-A1B9-74DA-CD19-CA74D74667B4}"/>
              </a:ext>
            </a:extLst>
          </p:cNvPr>
          <p:cNvSpPr txBox="1"/>
          <p:nvPr/>
        </p:nvSpPr>
        <p:spPr>
          <a:xfrm>
            <a:off x="3794050" y="697244"/>
            <a:ext cx="4859079" cy="707886"/>
          </a:xfrm>
          <a:prstGeom prst="rect">
            <a:avLst/>
          </a:prstGeom>
          <a:noFill/>
        </p:spPr>
        <p:txBody>
          <a:bodyPr wrap="square" rtlCol="0">
            <a:spAutoFit/>
          </a:bodyPr>
          <a:lstStyle/>
          <a:p>
            <a:pPr algn="ctr"/>
            <a:r>
              <a:rPr lang="en-US" sz="4000" b="1" dirty="0">
                <a:solidFill>
                  <a:srgbClr val="002060"/>
                </a:solidFill>
                <a:latin typeface="Aptos" panose="020B0004020202020204" pitchFamily="34" charset="0"/>
              </a:rPr>
              <a:t>STEEPRISE</a:t>
            </a:r>
          </a:p>
        </p:txBody>
      </p:sp>
      <p:pic>
        <p:nvPicPr>
          <p:cNvPr id="14" name="Picture 13">
            <a:extLst>
              <a:ext uri="{FF2B5EF4-FFF2-40B4-BE49-F238E27FC236}">
                <a16:creationId xmlns:a16="http://schemas.microsoft.com/office/drawing/2014/main" id="{284EF659-C68F-8D35-B0F2-7ECEB90B6324}"/>
              </a:ext>
            </a:extLst>
          </p:cNvPr>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282766" y="572540"/>
            <a:ext cx="1360965" cy="832590"/>
          </a:xfrm>
          <a:prstGeom prst="rect">
            <a:avLst/>
          </a:prstGeom>
        </p:spPr>
      </p:pic>
      <p:graphicFrame>
        <p:nvGraphicFramePr>
          <p:cNvPr id="2" name="Table 1">
            <a:extLst>
              <a:ext uri="{FF2B5EF4-FFF2-40B4-BE49-F238E27FC236}">
                <a16:creationId xmlns:a16="http://schemas.microsoft.com/office/drawing/2014/main" id="{0AEB51DC-135B-5FB2-EE84-FA0192937950}"/>
              </a:ext>
            </a:extLst>
          </p:cNvPr>
          <p:cNvGraphicFramePr>
            <a:graphicFrameLocks noGrp="1"/>
          </p:cNvGraphicFramePr>
          <p:nvPr>
            <p:extLst>
              <p:ext uri="{D42A27DB-BD31-4B8C-83A1-F6EECF244321}">
                <p14:modId xmlns:p14="http://schemas.microsoft.com/office/powerpoint/2010/main" val="921718338"/>
              </p:ext>
            </p:extLst>
          </p:nvPr>
        </p:nvGraphicFramePr>
        <p:xfrm>
          <a:off x="758960" y="1529834"/>
          <a:ext cx="10485982" cy="4565440"/>
        </p:xfrm>
        <a:graphic>
          <a:graphicData uri="http://schemas.openxmlformats.org/drawingml/2006/table">
            <a:tbl>
              <a:tblPr>
                <a:tableStyleId>{775DCB02-9BB8-47FD-8907-85C794F793BA}</a:tableStyleId>
              </a:tblPr>
              <a:tblGrid>
                <a:gridCol w="10485982">
                  <a:extLst>
                    <a:ext uri="{9D8B030D-6E8A-4147-A177-3AD203B41FA5}">
                      <a16:colId xmlns:a16="http://schemas.microsoft.com/office/drawing/2014/main" val="2645679173"/>
                    </a:ext>
                  </a:extLst>
                </a:gridCol>
              </a:tblGrid>
              <a:tr h="30392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Sustainment  - </a:t>
                      </a:r>
                      <a:r>
                        <a:rPr lang="en-US" sz="2000" b="0" i="0" u="none" strike="noStrike" kern="1200" baseline="0" dirty="0">
                          <a:solidFill>
                            <a:schemeClr val="dk1"/>
                          </a:solidFill>
                          <a:latin typeface="Aptos" panose="02110004020202020204"/>
                          <a:ea typeface="+mn-ea"/>
                          <a:cs typeface="+mn-cs"/>
                        </a:rPr>
                        <a:t>Defense budgets, Military infrastructure, Defense industries, Logistics</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1577557298"/>
                  </a:ext>
                </a:extLst>
              </a:tr>
              <a:tr h="36675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Training - </a:t>
                      </a:r>
                      <a:r>
                        <a:rPr lang="en-US" sz="2000" b="0" i="0" u="none" strike="noStrike" kern="1200" baseline="0" dirty="0">
                          <a:solidFill>
                            <a:schemeClr val="dk1"/>
                          </a:solidFill>
                          <a:latin typeface="Aptos" panose="02110004020202020204"/>
                          <a:ea typeface="+mn-ea"/>
                          <a:cs typeface="+mn-cs"/>
                        </a:rPr>
                        <a:t>Individual/unit, Complexity and realism</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2396045659"/>
                  </a:ext>
                </a:extLst>
              </a:tr>
              <a:tr h="304800">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Environment - </a:t>
                      </a:r>
                      <a:r>
                        <a:rPr lang="en-US" sz="2000" b="0" i="0" u="none" strike="noStrike" kern="1200" baseline="0" dirty="0">
                          <a:solidFill>
                            <a:schemeClr val="dk1"/>
                          </a:solidFill>
                          <a:latin typeface="Aptos" panose="02110004020202020204"/>
                          <a:ea typeface="+mn-ea"/>
                          <a:cs typeface="+mn-cs"/>
                        </a:rPr>
                        <a:t>Physical geography,  Human/cultural geography</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3095693751"/>
                  </a:ext>
                </a:extLst>
              </a:tr>
              <a:tr h="400288">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Employment – </a:t>
                      </a:r>
                      <a:r>
                        <a:rPr lang="en-US" sz="2000" b="0" i="0" u="none" strike="noStrike" kern="1200" baseline="0" dirty="0">
                          <a:solidFill>
                            <a:schemeClr val="dk1"/>
                          </a:solidFill>
                          <a:latin typeface="Aptos" panose="02110004020202020204"/>
                          <a:ea typeface="+mn-ea"/>
                          <a:cs typeface="+mn-cs"/>
                        </a:rPr>
                        <a:t>Strategy, Doctrine,  Tactics</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3116950867"/>
                  </a:ext>
                </a:extLst>
              </a:tr>
              <a:tr h="33745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Personnel – </a:t>
                      </a:r>
                      <a:r>
                        <a:rPr lang="en-US" sz="2000" b="0" i="0" u="none" strike="noStrike" kern="1200" baseline="0" dirty="0">
                          <a:solidFill>
                            <a:schemeClr val="dk1"/>
                          </a:solidFill>
                          <a:latin typeface="Aptos" panose="02110004020202020204"/>
                          <a:ea typeface="+mn-ea"/>
                          <a:cs typeface="+mn-cs"/>
                        </a:rPr>
                        <a:t>Demographics,  Active duty/reserves</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1588831102"/>
                  </a:ext>
                </a:extLst>
              </a:tr>
              <a:tr h="521825">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Roles and Missions - </a:t>
                      </a:r>
                      <a:r>
                        <a:rPr lang="en-US" sz="2000" b="0" i="0" u="none" strike="noStrike" kern="1200" baseline="0" dirty="0">
                          <a:solidFill>
                            <a:schemeClr val="dk1"/>
                          </a:solidFill>
                          <a:latin typeface="Aptos" panose="02110004020202020204"/>
                          <a:ea typeface="+mn-ea"/>
                          <a:cs typeface="+mn-cs"/>
                        </a:rPr>
                        <a:t>Warfighter (e.g., invade, seize, compel), Defender (e.g., deter, defend border), Peacekeeper (e.g., enforce international mandate, provide international disaster relief), Firefighter (e.g., maintain infrastructure, offer domestic disaster relief), Police officer (e.g., offer regime protection, perform counternarcotics efforts, execute counterterrorism functions).</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2075265723"/>
                  </a:ext>
                </a:extLst>
              </a:tr>
              <a:tr h="0">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2000" b="0" kern="1200" dirty="0">
                          <a:solidFill>
                            <a:srgbClr val="000000"/>
                          </a:solidFill>
                          <a:effectLst/>
                        </a:rPr>
                        <a:t>Intangibles, Leadership, Military culture, Innovation and adaptability</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3598340893"/>
                  </a:ext>
                </a:extLst>
              </a:tr>
              <a:tr h="362969">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Structure – </a:t>
                      </a:r>
                      <a:r>
                        <a:rPr lang="en-US" sz="2000" b="0" i="0" u="none" strike="noStrike" kern="1200" baseline="0" dirty="0">
                          <a:solidFill>
                            <a:schemeClr val="dk1"/>
                          </a:solidFill>
                          <a:latin typeface="Aptos" panose="02110004020202020204"/>
                          <a:ea typeface="+mn-ea"/>
                          <a:cs typeface="+mn-cs"/>
                        </a:rPr>
                        <a:t>Organization, Command and control (C2)</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3973665012"/>
                  </a:ext>
                </a:extLst>
              </a:tr>
              <a:tr h="34834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kern="1200" dirty="0">
                          <a:solidFill>
                            <a:srgbClr val="000000"/>
                          </a:solidFill>
                          <a:effectLst/>
                        </a:rPr>
                        <a:t>Equipment – </a:t>
                      </a:r>
                      <a:r>
                        <a:rPr lang="en-US" sz="2000" b="0" i="0" u="none" strike="noStrike" kern="1200" baseline="0" dirty="0">
                          <a:solidFill>
                            <a:schemeClr val="dk1"/>
                          </a:solidFill>
                          <a:latin typeface="Aptos" panose="02110004020202020204"/>
                          <a:ea typeface="+mn-ea"/>
                          <a:cs typeface="+mn-cs"/>
                        </a:rPr>
                        <a:t>Firepower, Mobility, Survivability</a:t>
                      </a:r>
                      <a:endParaRPr lang="en-US" sz="2000" b="0" kern="1200" dirty="0">
                        <a:solidFill>
                          <a:srgbClr val="000000"/>
                        </a:solidFill>
                        <a:effectLst/>
                        <a:latin typeface="+mn-lt"/>
                        <a:ea typeface="+mn-ea"/>
                        <a:cs typeface="+mn-cs"/>
                      </a:endParaRPr>
                    </a:p>
                  </a:txBody>
                  <a:tcPr marL="63444" marR="63444" marT="31722" marB="31722"/>
                </a:tc>
                <a:extLst>
                  <a:ext uri="{0D108BD9-81ED-4DB2-BD59-A6C34878D82A}">
                    <a16:rowId xmlns:a16="http://schemas.microsoft.com/office/drawing/2014/main" val="2541230861"/>
                  </a:ext>
                </a:extLst>
              </a:tr>
            </a:tbl>
          </a:graphicData>
        </a:graphic>
      </p:graphicFrame>
    </p:spTree>
    <p:extLst>
      <p:ext uri="{BB962C8B-B14F-4D97-AF65-F5344CB8AC3E}">
        <p14:creationId xmlns:p14="http://schemas.microsoft.com/office/powerpoint/2010/main" val="3202098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0725F-9412-791D-79BB-BEC7A69F1146}"/>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2293296F-4C3A-4530-98F5-F83646ACE9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3914D2BD-3C47-433D-81FE-DC6C39595F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2" y="-1"/>
            <a:ext cx="12192000" cy="6857996"/>
            <a:chOff x="572" y="-1"/>
            <a:chExt cx="12192000" cy="6857996"/>
          </a:xfrm>
        </p:grpSpPr>
        <p:cxnSp>
          <p:nvCxnSpPr>
            <p:cNvPr id="26" name="Straight Connector 25">
              <a:extLst>
                <a:ext uri="{FF2B5EF4-FFF2-40B4-BE49-F238E27FC236}">
                  <a16:creationId xmlns:a16="http://schemas.microsoft.com/office/drawing/2014/main" id="{D3DD55E4-EA4F-4874-8B5B-6E0EAF4BBF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2950BAF-7673-4138-AEA2-DE7D368CC3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BE3E2B5-EA1C-415A-941A-843C7EA148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7FA3A6-E398-4576-B6B8-3328028D84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0" name="Graphic 33">
              <a:extLst>
                <a:ext uri="{FF2B5EF4-FFF2-40B4-BE49-F238E27FC236}">
                  <a16:creationId xmlns:a16="http://schemas.microsoft.com/office/drawing/2014/main" id="{EFB597D7-65E0-476A-B9EB-3AA6ED33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77016" y="-1"/>
              <a:ext cx="3637968" cy="580875"/>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sp>
          <p:nvSpPr>
            <p:cNvPr id="31" name="Graphic 33">
              <a:extLst>
                <a:ext uri="{FF2B5EF4-FFF2-40B4-BE49-F238E27FC236}">
                  <a16:creationId xmlns:a16="http://schemas.microsoft.com/office/drawing/2014/main" id="{11AA060A-BE0E-4687-8F9E-0E2955D979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305089" y="6276705"/>
              <a:ext cx="3581824" cy="581290"/>
            </a:xfrm>
            <a:custGeom>
              <a:avLst/>
              <a:gdLst>
                <a:gd name="connsiteX0" fmla="*/ 0 w 2679858"/>
                <a:gd name="connsiteY0" fmla="*/ 4953 h 434911"/>
                <a:gd name="connsiteX1" fmla="*/ 1336548 w 2679858"/>
                <a:gd name="connsiteY1" fmla="*/ 434912 h 434911"/>
                <a:gd name="connsiteX2" fmla="*/ 2679859 w 2679858"/>
                <a:gd name="connsiteY2" fmla="*/ 0 h 434911"/>
              </a:gdLst>
              <a:ahLst/>
              <a:cxnLst>
                <a:cxn ang="0">
                  <a:pos x="connsiteX0" y="connsiteY0"/>
                </a:cxn>
                <a:cxn ang="0">
                  <a:pos x="connsiteX1" y="connsiteY1"/>
                </a:cxn>
                <a:cxn ang="0">
                  <a:pos x="connsiteX2" y="connsiteY2"/>
                </a:cxn>
              </a:cxnLst>
              <a:rect l="l" t="t" r="r" b="b"/>
              <a:pathLst>
                <a:path w="2679858" h="434911">
                  <a:moveTo>
                    <a:pt x="0" y="4953"/>
                  </a:moveTo>
                  <a:cubicBezTo>
                    <a:pt x="370427" y="274606"/>
                    <a:pt x="833723" y="434912"/>
                    <a:pt x="1336548" y="434912"/>
                  </a:cubicBezTo>
                  <a:cubicBezTo>
                    <a:pt x="1842326" y="434912"/>
                    <a:pt x="2308289" y="272701"/>
                    <a:pt x="2679859" y="0"/>
                  </a:cubicBezTo>
                </a:path>
              </a:pathLst>
            </a:custGeom>
            <a:noFill/>
            <a:ln w="12700" cap="flat">
              <a:solidFill>
                <a:schemeClr val="accent4"/>
              </a:solidFill>
              <a:prstDash val="solid"/>
              <a:miter/>
            </a:ln>
          </p:spPr>
          <p:txBody>
            <a:bodyPr rtlCol="0" anchor="ctr"/>
            <a:lstStyle/>
            <a:p>
              <a:endParaRPr lang="en-US" dirty="0"/>
            </a:p>
          </p:txBody>
        </p:sp>
      </p:grpSp>
      <p:sp useBgFill="1">
        <p:nvSpPr>
          <p:cNvPr id="33" name="Rectangle 32">
            <a:extLst>
              <a:ext uri="{FF2B5EF4-FFF2-40B4-BE49-F238E27FC236}">
                <a16:creationId xmlns:a16="http://schemas.microsoft.com/office/drawing/2014/main" id="{CF10C978-51B5-420C-9A05-C8F194EAC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 y="-597"/>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28D34D1C-4E49-4D32-96F1-E49CEBBF8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9" y="0"/>
            <a:ext cx="12192000" cy="685799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6EDBC9C2-2A39-44A2-9D95-D1DE9E2B12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2" y="0"/>
            <a:ext cx="12192000" cy="6857912"/>
            <a:chOff x="572" y="0"/>
            <a:chExt cx="12192000" cy="6857912"/>
          </a:xfrm>
        </p:grpSpPr>
        <p:cxnSp>
          <p:nvCxnSpPr>
            <p:cNvPr id="38" name="Straight Connector 37">
              <a:extLst>
                <a:ext uri="{FF2B5EF4-FFF2-40B4-BE49-F238E27FC236}">
                  <a16:creationId xmlns:a16="http://schemas.microsoft.com/office/drawing/2014/main" id="{793379BC-3088-4AE8-8EF7-59370D7EB9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7" y="6276706"/>
              <a:ext cx="1218981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41DE74C-25AE-4959-99D5-0A77F1DFC8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72" y="580876"/>
              <a:ext cx="12192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D9235EF-4E81-496D-ADA8-13EED901E9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8134324"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7241A77-6415-454C-B86E-F42A280267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2794261" y="3428956"/>
              <a:ext cx="685791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F5B86951-1FE1-9949-2934-0D6B98BD1A76}"/>
              </a:ext>
            </a:extLst>
          </p:cNvPr>
          <p:cNvSpPr txBox="1"/>
          <p:nvPr/>
        </p:nvSpPr>
        <p:spPr>
          <a:xfrm>
            <a:off x="838200" y="727323"/>
            <a:ext cx="4933950" cy="1596291"/>
          </a:xfrm>
          <a:prstGeom prst="rect">
            <a:avLst/>
          </a:prstGeom>
        </p:spPr>
        <p:txBody>
          <a:bodyPr vert="horz" lIns="91440" tIns="45720" rIns="91440" bIns="45720" rtlCol="0" anchor="ctr">
            <a:normAutofit/>
          </a:bodyPr>
          <a:lstStyle/>
          <a:p>
            <a:pPr>
              <a:spcBef>
                <a:spcPct val="0"/>
              </a:spcBef>
              <a:spcAft>
                <a:spcPts val="600"/>
              </a:spcAft>
            </a:pPr>
            <a:r>
              <a:rPr lang="en-US" sz="4400" b="1" dirty="0">
                <a:solidFill>
                  <a:schemeClr val="tx2">
                    <a:lumMod val="60000"/>
                    <a:lumOff val="40000"/>
                  </a:schemeClr>
                </a:solidFill>
                <a:latin typeface="Aptos" panose="020B0004020202020204" pitchFamily="34" charset="0"/>
                <a:ea typeface="+mj-ea"/>
                <a:cs typeface="+mj-cs"/>
              </a:rPr>
              <a:t>Starburst</a:t>
            </a:r>
          </a:p>
        </p:txBody>
      </p:sp>
      <p:sp>
        <p:nvSpPr>
          <p:cNvPr id="18" name="TextBox 17">
            <a:extLst>
              <a:ext uri="{FF2B5EF4-FFF2-40B4-BE49-F238E27FC236}">
                <a16:creationId xmlns:a16="http://schemas.microsoft.com/office/drawing/2014/main" id="{50EE589D-EC78-389B-F95F-9C6B676AB100}"/>
              </a:ext>
            </a:extLst>
          </p:cNvPr>
          <p:cNvSpPr txBox="1"/>
          <p:nvPr/>
        </p:nvSpPr>
        <p:spPr>
          <a:xfrm>
            <a:off x="838200" y="2434196"/>
            <a:ext cx="4933950" cy="3430575"/>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b="0" i="0" u="none" strike="noStrike" baseline="0" dirty="0">
                <a:solidFill>
                  <a:schemeClr val="tx2">
                    <a:lumMod val="60000"/>
                    <a:lumOff val="40000"/>
                  </a:schemeClr>
                </a:solidFill>
                <a:latin typeface="Aptos" panose="020B0004020202020204" pitchFamily="34" charset="0"/>
              </a:rPr>
              <a:t>Structured brainstorming technique that helps us:</a:t>
            </a:r>
          </a:p>
          <a:p>
            <a:pPr marL="342900" indent="-228600">
              <a:lnSpc>
                <a:spcPct val="110000"/>
              </a:lnSpc>
              <a:spcAft>
                <a:spcPts val="600"/>
              </a:spcAft>
              <a:buFont typeface="Arial" panose="020B0604020202020204" pitchFamily="34" charset="0"/>
              <a:buChar char="•"/>
            </a:pPr>
            <a:r>
              <a:rPr lang="en-US" b="0" i="0" u="none" strike="noStrike" baseline="0" dirty="0">
                <a:solidFill>
                  <a:schemeClr val="tx2">
                    <a:lumMod val="60000"/>
                    <a:lumOff val="40000"/>
                  </a:schemeClr>
                </a:solidFill>
                <a:latin typeface="Aptos" panose="020B0004020202020204" pitchFamily="34" charset="0"/>
              </a:rPr>
              <a:t>Examine aspects of an issue more fully</a:t>
            </a:r>
          </a:p>
          <a:p>
            <a:pPr marL="342900" indent="-228600">
              <a:lnSpc>
                <a:spcPct val="110000"/>
              </a:lnSpc>
              <a:spcAft>
                <a:spcPts val="600"/>
              </a:spcAft>
              <a:buFont typeface="Arial" panose="020B0604020202020204" pitchFamily="34" charset="0"/>
              <a:buChar char="•"/>
            </a:pPr>
            <a:endParaRPr lang="en-US" b="0" i="0" u="none" strike="noStrike" baseline="0" dirty="0">
              <a:solidFill>
                <a:schemeClr val="tx2">
                  <a:lumMod val="60000"/>
                  <a:lumOff val="40000"/>
                </a:schemeClr>
              </a:solidFill>
              <a:latin typeface="Aptos" panose="020B0004020202020204" pitchFamily="34" charset="0"/>
            </a:endParaRPr>
          </a:p>
          <a:p>
            <a:pPr marL="342900" indent="-228600">
              <a:lnSpc>
                <a:spcPct val="110000"/>
              </a:lnSpc>
              <a:spcAft>
                <a:spcPts val="600"/>
              </a:spcAft>
              <a:buFont typeface="Arial" panose="020B0604020202020204" pitchFamily="34" charset="0"/>
              <a:buChar char="•"/>
            </a:pPr>
            <a:r>
              <a:rPr lang="en-US" b="0" i="0" u="none" strike="noStrike" baseline="0" dirty="0">
                <a:solidFill>
                  <a:schemeClr val="tx2">
                    <a:lumMod val="60000"/>
                    <a:lumOff val="40000"/>
                  </a:schemeClr>
                </a:solidFill>
                <a:latin typeface="Aptos" panose="020B0004020202020204" pitchFamily="34" charset="0"/>
              </a:rPr>
              <a:t>Consider a broader range of ideas and perspectives</a:t>
            </a:r>
          </a:p>
          <a:p>
            <a:pPr marL="342900" indent="-228600">
              <a:lnSpc>
                <a:spcPct val="110000"/>
              </a:lnSpc>
              <a:spcAft>
                <a:spcPts val="600"/>
              </a:spcAft>
              <a:buFont typeface="Arial" panose="020B0604020202020204" pitchFamily="34" charset="0"/>
              <a:buChar char="•"/>
            </a:pPr>
            <a:endParaRPr lang="en-US" b="0" i="0" u="none" strike="noStrike" baseline="0" dirty="0">
              <a:solidFill>
                <a:schemeClr val="tx2">
                  <a:lumMod val="60000"/>
                  <a:lumOff val="40000"/>
                </a:schemeClr>
              </a:solidFill>
              <a:latin typeface="Aptos" panose="020B0004020202020204" pitchFamily="34" charset="0"/>
            </a:endParaRPr>
          </a:p>
          <a:p>
            <a:pPr marL="342900" indent="-228600">
              <a:lnSpc>
                <a:spcPct val="110000"/>
              </a:lnSpc>
              <a:spcAft>
                <a:spcPts val="600"/>
              </a:spcAft>
              <a:buFont typeface="Arial" panose="020B0604020202020204" pitchFamily="34" charset="0"/>
              <a:buChar char="•"/>
            </a:pPr>
            <a:r>
              <a:rPr lang="en-US" b="0" i="0" u="none" strike="noStrike" baseline="0" dirty="0">
                <a:solidFill>
                  <a:schemeClr val="tx2">
                    <a:lumMod val="60000"/>
                    <a:lumOff val="40000"/>
                  </a:schemeClr>
                </a:solidFill>
                <a:latin typeface="Aptos" panose="020B0004020202020204" pitchFamily="34" charset="0"/>
              </a:rPr>
              <a:t>Anticipate and preempt customers’ questions</a:t>
            </a:r>
          </a:p>
        </p:txBody>
      </p:sp>
      <p:cxnSp>
        <p:nvCxnSpPr>
          <p:cNvPr id="43" name="Straight Connector 42">
            <a:extLst>
              <a:ext uri="{FF2B5EF4-FFF2-40B4-BE49-F238E27FC236}">
                <a16:creationId xmlns:a16="http://schemas.microsoft.com/office/drawing/2014/main" id="{E32B0B7D-C67A-4103-B2F0-ACE40BD56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091410" y="574154"/>
            <a:ext cx="4590" cy="5693884"/>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A92391D-DCD0-4F91-25EE-60529E08BC1B}"/>
              </a:ext>
            </a:extLst>
          </p:cNvPr>
          <p:cNvPicPr>
            <a:picLocks noChangeAspect="1"/>
          </p:cNvPicPr>
          <p:nvPr/>
        </p:nvPicPr>
        <p:blipFill>
          <a:blip r:embed="rId2"/>
          <a:stretch>
            <a:fillRect/>
          </a:stretch>
        </p:blipFill>
        <p:spPr>
          <a:xfrm>
            <a:off x="6304605" y="1124261"/>
            <a:ext cx="5050070" cy="4239363"/>
          </a:xfrm>
          <a:prstGeom prst="rect">
            <a:avLst/>
          </a:prstGeom>
        </p:spPr>
      </p:pic>
      <p:sp>
        <p:nvSpPr>
          <p:cNvPr id="5" name="Hexagon 4">
            <a:extLst>
              <a:ext uri="{FF2B5EF4-FFF2-40B4-BE49-F238E27FC236}">
                <a16:creationId xmlns:a16="http://schemas.microsoft.com/office/drawing/2014/main" id="{63A65DB8-80D3-1194-C8C4-7B7B27B12AB6}"/>
              </a:ext>
            </a:extLst>
          </p:cNvPr>
          <p:cNvSpPr/>
          <p:nvPr/>
        </p:nvSpPr>
        <p:spPr>
          <a:xfrm>
            <a:off x="8229601" y="2916771"/>
            <a:ext cx="1190845" cy="1100057"/>
          </a:xfrm>
          <a:prstGeom prst="hexagon">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979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D69AB-C104-9915-48D3-ED79D747930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D97544A-D4A2-CEBF-988A-F35D46BF7BA1}"/>
              </a:ext>
            </a:extLst>
          </p:cNvPr>
          <p:cNvSpPr txBox="1"/>
          <p:nvPr/>
        </p:nvSpPr>
        <p:spPr>
          <a:xfrm>
            <a:off x="2018413" y="612183"/>
            <a:ext cx="7476462" cy="707886"/>
          </a:xfrm>
          <a:prstGeom prst="rect">
            <a:avLst/>
          </a:prstGeom>
          <a:noFill/>
        </p:spPr>
        <p:txBody>
          <a:bodyPr wrap="square" rtlCol="0">
            <a:spAutoFit/>
          </a:bodyPr>
          <a:lstStyle/>
          <a:p>
            <a:pPr algn="ctr"/>
            <a:r>
              <a:rPr lang="en-US" sz="4000" b="1" dirty="0">
                <a:solidFill>
                  <a:srgbClr val="002060"/>
                </a:solidFill>
                <a:latin typeface="Aptos" panose="020B0004020202020204" pitchFamily="34" charset="0"/>
              </a:rPr>
              <a:t>When to Use Thought Models?</a:t>
            </a:r>
          </a:p>
        </p:txBody>
      </p:sp>
      <p:sp>
        <p:nvSpPr>
          <p:cNvPr id="3" name="TextBox 2">
            <a:extLst>
              <a:ext uri="{FF2B5EF4-FFF2-40B4-BE49-F238E27FC236}">
                <a16:creationId xmlns:a16="http://schemas.microsoft.com/office/drawing/2014/main" id="{3169F61A-6EFA-F83F-7F3F-9D78ADE10763}"/>
              </a:ext>
            </a:extLst>
          </p:cNvPr>
          <p:cNvSpPr txBox="1"/>
          <p:nvPr/>
        </p:nvSpPr>
        <p:spPr>
          <a:xfrm>
            <a:off x="1780067" y="3104707"/>
            <a:ext cx="7953153" cy="2092881"/>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2060"/>
                </a:solidFill>
                <a:latin typeface="Aptos" panose="020B0004020202020204" pitchFamily="34" charset="0"/>
              </a:rPr>
              <a:t>Create multiple hypotheses</a:t>
            </a:r>
          </a:p>
          <a:p>
            <a:pPr marL="457200" indent="-457200">
              <a:buFont typeface="Arial" panose="020B0604020202020204" pitchFamily="34" charset="0"/>
              <a:buChar char="•"/>
            </a:pPr>
            <a:r>
              <a:rPr lang="en-US" sz="2800" dirty="0">
                <a:solidFill>
                  <a:srgbClr val="002060"/>
                </a:solidFill>
                <a:latin typeface="Aptos" panose="020B0004020202020204" pitchFamily="34" charset="0"/>
              </a:rPr>
              <a:t>SWOT Analysis</a:t>
            </a:r>
          </a:p>
          <a:p>
            <a:pPr marL="457200" indent="-457200">
              <a:buFont typeface="Arial" panose="020B0604020202020204" pitchFamily="34" charset="0"/>
              <a:buChar char="•"/>
            </a:pPr>
            <a:r>
              <a:rPr lang="en-US" sz="2800" dirty="0">
                <a:solidFill>
                  <a:srgbClr val="002060"/>
                </a:solidFill>
                <a:latin typeface="Aptos" panose="020B0004020202020204" pitchFamily="34" charset="0"/>
              </a:rPr>
              <a:t>Indicators and Signposts</a:t>
            </a:r>
          </a:p>
          <a:p>
            <a:pPr marL="457200" indent="-457200">
              <a:buFont typeface="Arial" panose="020B0604020202020204" pitchFamily="34" charset="0"/>
              <a:buChar char="•"/>
            </a:pPr>
            <a:r>
              <a:rPr lang="en-US" sz="2800" dirty="0">
                <a:solidFill>
                  <a:srgbClr val="002060"/>
                </a:solidFill>
                <a:latin typeface="Aptos" panose="020B0004020202020204" pitchFamily="34" charset="0"/>
              </a:rPr>
              <a:t>Implications</a:t>
            </a:r>
          </a:p>
          <a:p>
            <a:endParaRPr lang="en-US" dirty="0"/>
          </a:p>
        </p:txBody>
      </p:sp>
      <p:sp>
        <p:nvSpPr>
          <p:cNvPr id="4" name="TextBox 3">
            <a:extLst>
              <a:ext uri="{FF2B5EF4-FFF2-40B4-BE49-F238E27FC236}">
                <a16:creationId xmlns:a16="http://schemas.microsoft.com/office/drawing/2014/main" id="{D0D83DAD-8FB4-3AF3-36F4-5D3A4B199C17}"/>
              </a:ext>
            </a:extLst>
          </p:cNvPr>
          <p:cNvSpPr txBox="1"/>
          <p:nvPr/>
        </p:nvSpPr>
        <p:spPr>
          <a:xfrm>
            <a:off x="1297173" y="2067184"/>
            <a:ext cx="9792585" cy="584775"/>
          </a:xfrm>
          <a:prstGeom prst="rect">
            <a:avLst/>
          </a:prstGeom>
          <a:noFill/>
        </p:spPr>
        <p:txBody>
          <a:bodyPr wrap="square" rtlCol="0">
            <a:spAutoFit/>
          </a:bodyPr>
          <a:lstStyle/>
          <a:p>
            <a:pPr algn="ctr"/>
            <a:r>
              <a:rPr lang="en-US" sz="3200" b="1" dirty="0">
                <a:solidFill>
                  <a:srgbClr val="C00000"/>
                </a:solidFill>
                <a:latin typeface="Aptos" panose="020B0004020202020204" pitchFamily="34" charset="0"/>
              </a:rPr>
              <a:t>Often Used to Add Structure to Brainstorming</a:t>
            </a:r>
          </a:p>
        </p:txBody>
      </p:sp>
    </p:spTree>
    <p:extLst>
      <p:ext uri="{BB962C8B-B14F-4D97-AF65-F5344CB8AC3E}">
        <p14:creationId xmlns:p14="http://schemas.microsoft.com/office/powerpoint/2010/main" val="3611317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Badge Question Mark outline">
            <a:extLst>
              <a:ext uri="{FF2B5EF4-FFF2-40B4-BE49-F238E27FC236}">
                <a16:creationId xmlns:a16="http://schemas.microsoft.com/office/drawing/2014/main" id="{59EC5856-3130-148C-2DC4-182D997420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16549" y="1855382"/>
            <a:ext cx="2558902" cy="2558902"/>
          </a:xfrm>
          <a:prstGeom prst="rect">
            <a:avLst/>
          </a:prstGeom>
        </p:spPr>
      </p:pic>
    </p:spTree>
    <p:extLst>
      <p:ext uri="{BB962C8B-B14F-4D97-AF65-F5344CB8AC3E}">
        <p14:creationId xmlns:p14="http://schemas.microsoft.com/office/powerpoint/2010/main" val="502295640"/>
      </p:ext>
    </p:extLst>
  </p:cSld>
  <p:clrMapOvr>
    <a:masterClrMapping/>
  </p:clrMapOvr>
</p:sld>
</file>

<file path=ppt/theme/theme1.xml><?xml version="1.0" encoding="utf-8"?>
<a:theme xmlns:a="http://schemas.openxmlformats.org/drawingml/2006/main" name="ArchVTI">
  <a:themeElements>
    <a:clrScheme name="AnalogousFromDarkSeedLeftStep">
      <a:dk1>
        <a:srgbClr val="000000"/>
      </a:dk1>
      <a:lt1>
        <a:srgbClr val="FFFFFF"/>
      </a:lt1>
      <a:dk2>
        <a:srgbClr val="1C2432"/>
      </a:dk2>
      <a:lt2>
        <a:srgbClr val="F1F3F0"/>
      </a:lt2>
      <a:accent1>
        <a:srgbClr val="D12CE4"/>
      </a:accent1>
      <a:accent2>
        <a:srgbClr val="721AD2"/>
      </a:accent2>
      <a:accent3>
        <a:srgbClr val="3B30E4"/>
      </a:accent3>
      <a:accent4>
        <a:srgbClr val="1A5BD2"/>
      </a:accent4>
      <a:accent5>
        <a:srgbClr val="2CBAE4"/>
      </a:accent5>
      <a:accent6>
        <a:srgbClr val="18C1A1"/>
      </a:accent6>
      <a:hlink>
        <a:srgbClr val="3F8CBF"/>
      </a:hlink>
      <a:folHlink>
        <a:srgbClr val="7F7F7F"/>
      </a:folHlink>
    </a:clrScheme>
    <a:fontScheme name="Custom 16">
      <a:majorFont>
        <a:latin typeface="Footlight MT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VTI" id="{23FE938F-4DF0-4C94-8546-C2AC6D26660D}" vid="{62E62DA1-385F-4EE3-8841-58A87FAE20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de9faa6-9fe1-49b3-9a08-227a296b54a6}" enabled="1" method="Privileged" siteId="{66d73691-ea97-48b1-95d5-e94f0a46b878}" removed="0"/>
</clbl:labelList>
</file>

<file path=docProps/app.xml><?xml version="1.0" encoding="utf-8"?>
<Properties xmlns="http://schemas.openxmlformats.org/officeDocument/2006/extended-properties" xmlns:vt="http://schemas.openxmlformats.org/officeDocument/2006/docPropsVTypes">
  <TotalTime>156</TotalTime>
  <Words>502</Words>
  <Application>Microsoft Office PowerPoint</Application>
  <PresentationFormat>Widescreen</PresentationFormat>
  <Paragraphs>78</Paragraphs>
  <Slides>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Arial</vt:lpstr>
      <vt:lpstr>Avenir Next LT Pro</vt:lpstr>
      <vt:lpstr>AvenirNext LT Pro Medium</vt:lpstr>
      <vt:lpstr>Footlight MT Light</vt:lpstr>
      <vt:lpstr>Times New Roman</vt:lpstr>
      <vt:lpstr>ArchVTI</vt:lpstr>
      <vt:lpstr>Thought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Booz Allen Hamilton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Kelly, Rebecca [GBR]</dc:creator>
  <cp:lastModifiedBy>Kelly, Rebecca [GBR]</cp:lastModifiedBy>
  <cp:revision>5</cp:revision>
  <dcterms:created xsi:type="dcterms:W3CDTF">2025-08-26T18:51:41Z</dcterms:created>
  <dcterms:modified xsi:type="dcterms:W3CDTF">2025-09-02T19:58:02Z</dcterms:modified>
</cp:coreProperties>
</file>