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74" r:id="rId3"/>
    <p:sldId id="275" r:id="rId4"/>
    <p:sldId id="276" r:id="rId5"/>
    <p:sldId id="256" r:id="rId6"/>
    <p:sldId id="257" r:id="rId7"/>
    <p:sldId id="258" r:id="rId8"/>
    <p:sldId id="259" r:id="rId9"/>
    <p:sldId id="265" r:id="rId10"/>
    <p:sldId id="264" r:id="rId11"/>
    <p:sldId id="260" r:id="rId12"/>
    <p:sldId id="261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5"/>
    <a:srgbClr val="F2F3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7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1FE33-5B82-4508-B0B0-886BACC3288B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98862-FF63-4850-9207-8104D4C20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10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lligentcio.com/africa/2017/05/23/wannacry-an-analysis-of-competing-hypotheses-by-digital-shadows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 from: NGIC Structure Analytic Techniques Handbook.  Book is CUI, graphic is U.  </a:t>
            </a:r>
          </a:p>
          <a:p>
            <a:pPr algn="l"/>
            <a:r>
              <a:rPr lang="en-US" sz="1200" b="0" i="0" u="none" strike="noStrike" baseline="0" dirty="0">
                <a:solidFill>
                  <a:srgbClr val="1F1F1F"/>
                </a:solidFill>
                <a:latin typeface="Swiss721BT-RomanCondensed"/>
              </a:rPr>
              <a:t>Source: NGIC Analytic training:  https://inteldocs.intelink.gov/files/details/DEB415D9-1A3C-480F-94C6-B7E7272D256C</a:t>
            </a:r>
          </a:p>
          <a:p>
            <a:pPr algn="l"/>
            <a:r>
              <a:rPr lang="en-US" sz="1200" b="0" i="0" u="none" strike="noStrike" baseline="0" dirty="0">
                <a:solidFill>
                  <a:srgbClr val="1F1F1F"/>
                </a:solidFill>
                <a:latin typeface="Swiss721BT-RomanCondensed"/>
              </a:rPr>
              <a:t>ODNI https://inteldocs.intelink.gov/files/details/39AF0005-722A-4715-9AC4-4BBE2BE973D3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AE98F2-9837-4284-AB31-B363A8A2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11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i="0" u="none" strike="noStrike" baseline="0" dirty="0">
                <a:solidFill>
                  <a:srgbClr val="1F1F1F"/>
                </a:solidFill>
                <a:latin typeface="Swiss721BT-RomanCondensed"/>
              </a:rPr>
              <a:t>Source: NGIC Analytic training:  https://inteldocs.intelink.gov/files/details/DEB415D9-1A3C-480F-94C6-B7E7272D256C</a:t>
            </a:r>
          </a:p>
          <a:p>
            <a:pPr algn="l"/>
            <a:r>
              <a:rPr lang="en-US" sz="1200" b="0" i="0" u="none" strike="noStrike" baseline="0" dirty="0">
                <a:solidFill>
                  <a:srgbClr val="1F1F1F"/>
                </a:solidFill>
                <a:latin typeface="Swiss721BT-RomanCondensed"/>
              </a:rPr>
              <a:t>ODNI https://inteldocs.intelink.gov/files/details/39AF0005-722A-4715-9AC4-4BBE2BE973D3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AE98F2-9837-4284-AB31-B363A8A2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601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ACH matrix by Rafael Amado, for Digital Shadows, aimed at threat actor attribution for the WannaCry ransomware. </a:t>
            </a:r>
            <a:r>
              <a:rPr lang="en-US" u="sng" dirty="0">
                <a:effectLst/>
                <a:hlinkClick r:id="rId3"/>
              </a:rPr>
              <a:t>Amado’s article</a:t>
            </a:r>
            <a:r>
              <a:rPr lang="en-US" dirty="0"/>
              <a:t> is an excellent example of ACH implementation in CTI.</a:t>
            </a:r>
          </a:p>
          <a:p>
            <a:r>
              <a:rPr lang="en-US" dirty="0"/>
              <a:t>https://anticitizenone.medium.com/analysis-of-competing-hypotheses-176bd8147dbc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98862-FF63-4850-9207-8104D4C208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01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https://www.vecteezy.com/vector-art/4560340-abstract-diagnostic-pulse-icon-illustration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98862-FF63-4850-9207-8104D4C208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704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98862-FF63-4850-9207-8104D4C208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24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https://www.vecteezy.com/vector-art/40282422-stair-to-success-career-path-or-step-to-achieve-business-target-ladder-of-success-improvement-or-challenge-to-reach-goal-growth-or-ambition-concept-businessman-running-up-stair-to-reach-goal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98862-FF63-4850-9207-8104D4C208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2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A2A8D-F873-45E6-B92E-2C90806A0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4BB8B-4221-4C38-B5E5-45696143E9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71509-AE0F-455C-BD9E-E1ECE7A2C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1764B-4B8C-47BB-A2E2-1349F9147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1739E-91A2-494F-A26A-5D420FDB9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8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BD0CB-3A41-429A-AD68-935CC41F9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52D89-418B-4E3D-A69C-EA3506809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BA3FF-6C01-4698-977C-BC10A5931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18F4F-2303-45F8-A252-C294AE53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CC5AD-AC50-465E-8888-15247FD7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28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DA037-43C5-4F10-8E3C-CF480212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E3C9B4-B893-4BB7-B169-DD4FF0B9D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07E5B-191D-4678-9C66-CDF72240E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F0800-E8EF-41F4-A20C-B5D74555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1EB03-CD2C-444A-9F8E-7A5129920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47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FF68F-8B68-4D6B-AFE5-A487AD4FA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935C6-C17F-4C10-9DE5-512E8BD5C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AB6806-154A-45CE-A108-A07B2A30D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372DD-50FF-4DE7-B75B-D1FEC35A0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647FE-C8FC-478A-8F47-3D927B15A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E1B346-46A0-49D5-828C-A6262639C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10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CE204-6CF5-47C4-940B-E0A9F0507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76D1C-8ECB-4974-8272-5B1A41FB7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C83E21-2E7E-490B-85EB-67D3E75F4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732383-C126-4380-A85A-686E6149D6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6C6896-A4B1-436D-8F42-291C9C9CAB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0FE4BC-E495-4098-876A-9E6D55E82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046D43-7CC9-4149-839F-9A602D48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7C6B80-CC14-4CBD-8F75-E639882A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23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BD225-51E3-41AD-8E5D-F236BB72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51E303-4954-45F1-A42C-975C8A005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BBB73A-81FD-4ECD-B764-47914101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D5C739-9521-4A11-80AC-0626ABC46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93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D5E3DF-8B5D-40FF-ACD6-AAFF2E683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FE3B46-B194-4972-A76D-60A0D92E0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4C0ED-1ADA-4EBD-9E4A-C122714D7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543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12F5D-7429-4A27-B0F4-B896BFDC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AD4D1-7B17-4E61-B7B2-CFE504F2E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95FEF-5A79-43D1-A38B-EECF91F2E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01A62-0978-4BBF-A45F-BB7E1905E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4B43B-2DE1-4794-98E6-1870AB31A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C834D-FC8F-4512-B4AC-26136DE27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4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4DE3E-9209-42EE-B4F7-5F9DFC60D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F0CB0-C313-4B56-944E-603823BD6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5A025-B298-4C6C-8F51-A6E98CDF5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065FA-6413-4C3F-B9CB-F6037AE30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FA639C-4C30-4B8C-A9C2-25257AF5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5137D-1DAD-4E6F-AD6C-546CDEA05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0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E8DB-8320-4C4F-9D0D-52BBDFFAC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22462-C159-45D4-BC0C-B810C9DBB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49B23-2C71-4617-8E85-20C26A40C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F1779-D643-4C89-AA3C-7BA83932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DDE8C-B92C-4A9D-983C-975B16ADC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4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EE1ACC-8829-4131-A956-A057E8653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5F0288-F30D-4CBE-BC7A-6B04455A2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BC481-5551-4C2A-9B30-B3C2AC461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6B3ED-0659-421C-80F6-AD9FCAF63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75468-8A71-4527-BA6C-8687F0028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79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A33D8-73A1-AC86-98B2-59DF8B977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ED29B-8F7B-583B-4B55-536BB9EE4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6B5D3-17C8-1D20-3700-30CC502C5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96E8A-A00B-84B6-130D-D00C7FF5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CBEA8-704E-ED00-516A-5FF16192C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07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9312-C6E4-1FF2-A840-1F55F3E5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E9B92-45A3-1136-5538-043D7DF19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79990-6C75-8A54-2CDB-3C72EE6A9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42187-3003-60E5-E60F-B29E75EC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A3E11-681E-9CF8-03FC-F626E2A0E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87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5E6E7-9D9F-C400-B874-8780E027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D2BF88-6910-2EAC-8669-AA1CDCFCA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03C58-CF18-88C1-A0DC-D5E9D073B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44B48-FB2F-5E5A-3667-B95B4B08C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C688E-728D-97CF-234E-9D1F6C69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04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CA16-7BFE-E72D-DC84-15CE11E6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DFE7E-62A2-6FDB-75AB-5AD9FB340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E041B-478F-E3BE-4A81-FAB44C2E8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525384-DE3D-B167-26B7-4C85000B6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3E66F5-D528-CE9C-3AF2-FB8113384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2F6BD-D865-1C70-45D9-5C8DFE194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28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1E6AA-3EB4-4A3E-990E-A9812E21F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7941D-AB55-1651-531D-64FE0015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C19A4-E37D-5D65-8CAC-9CDCA00F1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714210-AB4E-5CE6-CCA9-2FDCF366A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C3F858-2A8B-779C-D66F-55AA7DD5B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DE61CD-E277-8004-6FD7-50E13FF1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7FFDF5-E9A8-83F7-9402-D60FD6340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F00164-C66D-A05E-E5B5-A96D8C025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54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F7F09-B29F-8A33-0A3B-7345AD04F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38EF84-B2A9-B8BB-529A-8942D9F12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F6D64-4473-D899-2392-C6ACF9AE9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6C02C7-B641-2F90-7737-C9BB37DD8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950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733A96-CEA5-CD58-4FD1-9B2FF47BC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48A600-A320-9EB7-F2D0-817FABA81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3B5CE-B6B1-1B2A-0B57-ACD1F10C0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17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C4CD-BFE8-EC11-A3B6-94CA8A5DF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5432-A941-4031-BEB8-F7A2CE7E7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CC266-8E19-58AC-A92D-E96C74465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C5CDF-FFD7-694C-B114-65474552D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E9E02-13D2-1228-9E56-36125D020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35779-81E5-CED6-17B3-A0556DC5D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7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1A23B-65E9-6C8C-5C0D-46D47206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B8EBA3-D5C2-55F3-1C16-386A24E0AF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DE70E-B582-9FCD-F9B4-693FDD562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1F84B-7D91-B646-E22C-11441CE84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D8E21-8CF4-393E-8599-80A9A464A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B00991-95BC-039F-6E4E-8386A8C5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929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545E-FF27-AB83-B262-DB50EDF36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28578-65FF-2372-4C99-CC7903256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C54AB-8C43-ED4E-419F-02F48FC15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AE71E-80DC-E4CA-0AC6-01EA9AF57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CAD63-788E-665A-B265-5C7F45A01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20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9A0406-ED75-FC90-F866-0FA887469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88CE5A-3D5D-863E-5E2D-2045B2451B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BCC4E-7200-F8B4-616D-55F99E6E6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6A177-66A7-845B-CD39-075F53DAD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FDE93-5374-6CE0-E192-AAA8CF30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63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37A2D-BC07-49E3-994B-2EAE1B696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65FF-C313-4088-A265-05F8490C6425}" type="datetime1">
              <a:rPr lang="en-US" smtClean="0"/>
              <a:t>9/3/2025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C7901-5327-4568-8A67-9E88BEBCB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26B4D-A38E-428F-A99A-F3C4B9B291D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B97F51-92B6-46D6-9DBC-94038132B83F}"/>
              </a:ext>
            </a:extLst>
          </p:cNvPr>
          <p:cNvCxnSpPr>
            <a:cxnSpLocks/>
          </p:cNvCxnSpPr>
          <p:nvPr userDrawn="1"/>
        </p:nvCxnSpPr>
        <p:spPr>
          <a:xfrm>
            <a:off x="749147" y="723695"/>
            <a:ext cx="10686361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B59C4E-E60B-47ED-ABE9-BE900D28D6E6}"/>
              </a:ext>
            </a:extLst>
          </p:cNvPr>
          <p:cNvCxnSpPr>
            <a:cxnSpLocks/>
          </p:cNvCxnSpPr>
          <p:nvPr userDrawn="1"/>
        </p:nvCxnSpPr>
        <p:spPr>
          <a:xfrm>
            <a:off x="838200" y="6133895"/>
            <a:ext cx="105156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8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2209C-2BE1-4C34-80CC-1F088E63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F69EA-7FEF-4FCD-8BF1-67FF2E349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B3CA5-71E3-4CE8-9CEE-273ADC2A5A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8125C-051A-4A76-B01C-C666B0878905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F7031-D075-4950-9933-C616CE373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FFB15-D83C-426F-856D-8742F51CD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E847C-9339-4EFC-8C0C-43DB3F805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5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F71215-B2CB-A21D-795C-44BFA8292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AF5AC-5941-D3F2-7968-1906B7A76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3717B-1681-44FA-980D-A1F8A01F3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1C3A27-DBE3-413D-924B-3C062752E2C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AD916-BEAE-64C1-5001-09701D8103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0D5FB-10B1-4327-2E2E-4B0BBC7084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400298-744C-43D1-BE2F-9FA97F4D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9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341C54-A177-57A3-33EC-6C9B9BCCB7C1}"/>
              </a:ext>
            </a:extLst>
          </p:cNvPr>
          <p:cNvSpPr txBox="1"/>
          <p:nvPr/>
        </p:nvSpPr>
        <p:spPr>
          <a:xfrm>
            <a:off x="643278" y="309388"/>
            <a:ext cx="3429000" cy="1719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Develop Multiple Hypotheses to Answer a Question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8F7EC8-357D-B610-62DF-CB7DCB18DA77}"/>
              </a:ext>
            </a:extLst>
          </p:cNvPr>
          <p:cNvSpPr txBox="1"/>
          <p:nvPr/>
        </p:nvSpPr>
        <p:spPr>
          <a:xfrm>
            <a:off x="268303" y="2874638"/>
            <a:ext cx="4962916" cy="367397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Generate multiple hypotheses to answer a question.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Strongest hypothesis is your main judgment.  This is the one that has the most supporting evidence, 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second most supported hypothesis is your alternative. 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Use the What/So What Construct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Use probability language.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92391D-DCD0-4F91-25EE-60529E08B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13" y="640080"/>
            <a:ext cx="6640285" cy="557784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113713C-D543-A774-3AFC-0C9A69091F7F}"/>
              </a:ext>
            </a:extLst>
          </p:cNvPr>
          <p:cNvSpPr/>
          <p:nvPr/>
        </p:nvSpPr>
        <p:spPr>
          <a:xfrm>
            <a:off x="7634177" y="3540642"/>
            <a:ext cx="967563" cy="457200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15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C04A1F-0E59-B29B-6A44-3D9F230D2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1"/>
          <a:stretch/>
        </p:blipFill>
        <p:spPr>
          <a:xfrm>
            <a:off x="5556688" y="891210"/>
            <a:ext cx="6635312" cy="53136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A6D09D-D53B-1B3A-EED6-F23F17AF1291}"/>
              </a:ext>
            </a:extLst>
          </p:cNvPr>
          <p:cNvSpPr txBox="1"/>
          <p:nvPr/>
        </p:nvSpPr>
        <p:spPr>
          <a:xfrm>
            <a:off x="2899521" y="0"/>
            <a:ext cx="8357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How to Write a Hypothesis</a:t>
            </a:r>
          </a:p>
        </p:txBody>
      </p:sp>
      <p:graphicFrame>
        <p:nvGraphicFramePr>
          <p:cNvPr id="4" name="Table 8">
            <a:extLst>
              <a:ext uri="{FF2B5EF4-FFF2-40B4-BE49-F238E27FC236}">
                <a16:creationId xmlns:a16="http://schemas.microsoft.com/office/drawing/2014/main" id="{DD113E0E-1AA0-BFE8-F34A-27DDD9162294}"/>
              </a:ext>
            </a:extLst>
          </p:cNvPr>
          <p:cNvGraphicFramePr>
            <a:graphicFrameLocks noGrp="1"/>
          </p:cNvGraphicFramePr>
          <p:nvPr/>
        </p:nvGraphicFramePr>
        <p:xfrm>
          <a:off x="223552" y="891210"/>
          <a:ext cx="5082738" cy="477254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82738">
                  <a:extLst>
                    <a:ext uri="{9D8B030D-6E8A-4147-A177-3AD203B41FA5}">
                      <a16:colId xmlns:a16="http://schemas.microsoft.com/office/drawing/2014/main" val="3277049801"/>
                    </a:ext>
                  </a:extLst>
                </a:gridCol>
              </a:tblGrid>
              <a:tr h="81914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060"/>
                          </a:solidFill>
                        </a:rPr>
                        <a:t>The What (Change)</a:t>
                      </a:r>
                    </a:p>
                    <a:p>
                      <a:r>
                        <a:rPr lang="en-US" sz="1400" b="0" dirty="0">
                          <a:solidFill>
                            <a:srgbClr val="002060"/>
                          </a:solidFill>
                        </a:rPr>
                        <a:t>What is the new or emerging issue, development, or opportunity evident in the reporting?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486563"/>
                  </a:ext>
                </a:extLst>
              </a:tr>
              <a:tr h="8666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The Who (Actors)</a:t>
                      </a:r>
                    </a:p>
                    <a:p>
                      <a:r>
                        <a:rPr lang="en-US" sz="14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Who are the principle foreign actors</a:t>
                      </a:r>
                    </a:p>
                    <a:p>
                      <a:r>
                        <a:rPr lang="en-US" sz="14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What are their goals and/or broader concerns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715035"/>
                  </a:ext>
                </a:extLst>
              </a:tr>
              <a:tr h="1386669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060"/>
                          </a:solidFill>
                        </a:rPr>
                        <a:t>The Why (Factors and Drivers)</a:t>
                      </a:r>
                    </a:p>
                    <a:p>
                      <a:r>
                        <a:rPr lang="en-US" sz="14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Would the customer benefit from addressing the “why of the what” instead of focusing directly on the what? Why is the change occurring?  What factors/drivers are most important with regard to the change?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297588"/>
                  </a:ext>
                </a:extLst>
              </a:tr>
              <a:tr h="87579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060"/>
                          </a:solidFill>
                        </a:rPr>
                        <a:t>So What (The Outlook)</a:t>
                      </a:r>
                    </a:p>
                    <a:p>
                      <a:r>
                        <a:rPr lang="en-US" sz="14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What is most likely to happen next regarding the change? How will the What evolve over the next set timeframe?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744863"/>
                  </a:ext>
                </a:extLst>
              </a:tr>
              <a:tr h="82434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060"/>
                          </a:solidFill>
                        </a:rPr>
                        <a:t>So What (Implications)</a:t>
                      </a:r>
                    </a:p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</a:rPr>
                        <a:t>What are the implications for the United States regarding the change moving forward?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037241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7B797C20-616F-A588-D35E-4F467DCF22AF}"/>
              </a:ext>
            </a:extLst>
          </p:cNvPr>
          <p:cNvSpPr/>
          <p:nvPr/>
        </p:nvSpPr>
        <p:spPr>
          <a:xfrm rot="5400000">
            <a:off x="5532469" y="1647023"/>
            <a:ext cx="1430808" cy="76978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Likelihood</a:t>
            </a: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F7AC934C-5463-86E7-E195-E4EFDFD763B4}"/>
              </a:ext>
            </a:extLst>
          </p:cNvPr>
          <p:cNvSpPr/>
          <p:nvPr/>
        </p:nvSpPr>
        <p:spPr>
          <a:xfrm>
            <a:off x="7301400" y="4318434"/>
            <a:ext cx="1824935" cy="658712"/>
          </a:xfrm>
          <a:prstGeom prst="left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Likelihood</a:t>
            </a:r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3F330F00-4A4E-DDAB-EC30-7844AED01AB9}"/>
              </a:ext>
            </a:extLst>
          </p:cNvPr>
          <p:cNvSpPr/>
          <p:nvPr/>
        </p:nvSpPr>
        <p:spPr>
          <a:xfrm>
            <a:off x="9837286" y="4207359"/>
            <a:ext cx="1643763" cy="769787"/>
          </a:xfrm>
          <a:prstGeom prst="left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Likelihood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717D8D-7256-B58E-FAD4-21464D9E7CB1}"/>
              </a:ext>
            </a:extLst>
          </p:cNvPr>
          <p:cNvSpPr txBox="1"/>
          <p:nvPr/>
        </p:nvSpPr>
        <p:spPr>
          <a:xfrm>
            <a:off x="150101" y="2910351"/>
            <a:ext cx="54065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Germany will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almost certainly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dominate play when their midfielders push forward.  This high-pressing possession-based system will challenge England’s  current midfield defense posture.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77FF92-3213-C072-FDE9-DB6E8D8FCC6E}"/>
              </a:ext>
            </a:extLst>
          </p:cNvPr>
          <p:cNvSpPr txBox="1"/>
          <p:nvPr/>
        </p:nvSpPr>
        <p:spPr>
          <a:xfrm>
            <a:off x="3048886" y="2780989"/>
            <a:ext cx="6097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Germany will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almost certainly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dominate play when their midfielders push forward.  This high-pressing possession-based system will challenge England’s  current midfield defense posture.</a:t>
            </a:r>
          </a:p>
        </p:txBody>
      </p:sp>
    </p:spTree>
    <p:extLst>
      <p:ext uri="{BB962C8B-B14F-4D97-AF65-F5344CB8AC3E}">
        <p14:creationId xmlns:p14="http://schemas.microsoft.com/office/powerpoint/2010/main" val="30970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54C10-0952-24F2-AEAA-FA7473255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Badge Question Mark outline">
            <a:extLst>
              <a:ext uri="{FF2B5EF4-FFF2-40B4-BE49-F238E27FC236}">
                <a16:creationId xmlns:a16="http://schemas.microsoft.com/office/drawing/2014/main" id="{0C4EC425-D182-144C-C7A0-234B667F3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93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45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BB883C-7E8C-495F-A79D-81B18DE35B14}"/>
              </a:ext>
            </a:extLst>
          </p:cNvPr>
          <p:cNvSpPr txBox="1"/>
          <p:nvPr/>
        </p:nvSpPr>
        <p:spPr>
          <a:xfrm>
            <a:off x="838200" y="171162"/>
            <a:ext cx="2840182" cy="2371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Hypothesis Testing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Showing your Work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23EA4EF-0386-49E3-9CE8-5E1CF1308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7933" y="655793"/>
            <a:ext cx="7347537" cy="554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35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945886-0450-4339-B6CE-4DC4AB80AAF7}"/>
              </a:ext>
            </a:extLst>
          </p:cNvPr>
          <p:cNvSpPr txBox="1"/>
          <p:nvPr/>
        </p:nvSpPr>
        <p:spPr>
          <a:xfrm>
            <a:off x="2487829" y="0"/>
            <a:ext cx="7389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Why Do We Create Multiple Hypotheses?</a:t>
            </a: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 Why Do We Test Hypotheses?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2B4FC5-2770-4F4E-B8E6-497329C13C86}"/>
              </a:ext>
            </a:extLst>
          </p:cNvPr>
          <p:cNvSpPr txBox="1"/>
          <p:nvPr/>
        </p:nvSpPr>
        <p:spPr>
          <a:xfrm>
            <a:off x="395418" y="3108057"/>
            <a:ext cx="52227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Multiple Hypotheses: </a:t>
            </a:r>
          </a:p>
          <a:p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Reduces Confirmation Bias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Explores the Problem Space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Structures Thinking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Facilitates Consideration of Alternatives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4B33F7-FAC9-43FE-9863-EFF5AD26229E}"/>
              </a:ext>
            </a:extLst>
          </p:cNvPr>
          <p:cNvSpPr txBox="1"/>
          <p:nvPr/>
        </p:nvSpPr>
        <p:spPr>
          <a:xfrm>
            <a:off x="5811796" y="2969557"/>
            <a:ext cx="59271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Hypotheses: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Illustrates the relationship between hypothesis, evidence and assumptions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Rigorous technique to determine the main judgment or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Helps determine Uncertainty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Technique allows analysts to show their work.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B0E81F-E98E-4566-AE9A-7CEE60A5B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65" y="315256"/>
            <a:ext cx="1437501" cy="20891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2975AE-04A6-4E1F-96C8-9CE41C7A5483}"/>
              </a:ext>
            </a:extLst>
          </p:cNvPr>
          <p:cNvSpPr txBox="1"/>
          <p:nvPr/>
        </p:nvSpPr>
        <p:spPr>
          <a:xfrm>
            <a:off x="939114" y="5309464"/>
            <a:ext cx="1919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Go back to hypotheses and note mutual exclusive</a:t>
            </a:r>
          </a:p>
        </p:txBody>
      </p:sp>
    </p:spTree>
    <p:extLst>
      <p:ext uri="{BB962C8B-B14F-4D97-AF65-F5344CB8AC3E}">
        <p14:creationId xmlns:p14="http://schemas.microsoft.com/office/powerpoint/2010/main" val="3692714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682E69-172F-4319-A394-EBECDC58B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5931">
            <a:off x="8404697" y="2275958"/>
            <a:ext cx="3147986" cy="39757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8FB960-2224-4DD1-A33C-B7BFD772EF6E}"/>
              </a:ext>
            </a:extLst>
          </p:cNvPr>
          <p:cNvSpPr txBox="1"/>
          <p:nvPr/>
        </p:nvSpPr>
        <p:spPr>
          <a:xfrm>
            <a:off x="1219199" y="0"/>
            <a:ext cx="9506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Alternative Competing Hypotheses (ACH) --Simplified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877FC7-132B-4D71-A547-757F7A310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79482">
            <a:off x="7038223" y="1101939"/>
            <a:ext cx="2571716" cy="38632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C604F4-BCB4-49B1-965B-812386B2394D}"/>
              </a:ext>
            </a:extLst>
          </p:cNvPr>
          <p:cNvSpPr txBox="1"/>
          <p:nvPr/>
        </p:nvSpPr>
        <p:spPr>
          <a:xfrm>
            <a:off x="484998" y="1581664"/>
            <a:ext cx="56216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3C3C3C"/>
                </a:solidFill>
                <a:latin typeface="Gill Sans MT" panose="020B0502020104020203" pitchFamily="34" charset="0"/>
              </a:rPr>
              <a:t>Test multiple hypotheses simultaneously by requiring that all reasonable alternatives be explicitly identified and assessed.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3C3C3C"/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C3C3C"/>
                </a:solidFill>
                <a:latin typeface="Gill Sans MT" panose="020B0502020104020203" pitchFamily="34" charset="0"/>
              </a:rPr>
              <a:t>Works to reduce confirmation bias by getting analysts to rule out hypotheses based on available evidence and assumptions instead of creating a favorite hypothesis and trying to find evidence that may support it.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3C3C3C"/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C3C3C"/>
                </a:solidFill>
                <a:latin typeface="Gill Sans MT" panose="020B0502020104020203" pitchFamily="34" charset="0"/>
              </a:rPr>
              <a:t>Challenges analysts to think about the </a:t>
            </a:r>
            <a:r>
              <a:rPr lang="en-US" dirty="0" err="1">
                <a:solidFill>
                  <a:srgbClr val="3C3C3C"/>
                </a:solidFill>
                <a:latin typeface="Gill Sans MT" panose="020B0502020104020203" pitchFamily="34" charset="0"/>
              </a:rPr>
              <a:t>diagnosticity</a:t>
            </a:r>
            <a:r>
              <a:rPr lang="en-US" dirty="0">
                <a:solidFill>
                  <a:srgbClr val="3C3C3C"/>
                </a:solidFill>
                <a:latin typeface="Gill Sans MT" panose="020B0502020104020203" pitchFamily="34" charset="0"/>
              </a:rPr>
              <a:t> of the evidence.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18ECBA-3C26-4DD3-9122-F76D1E91BA29}"/>
              </a:ext>
            </a:extLst>
          </p:cNvPr>
          <p:cNvSpPr txBox="1"/>
          <p:nvPr/>
        </p:nvSpPr>
        <p:spPr>
          <a:xfrm>
            <a:off x="548507" y="5931243"/>
            <a:ext cx="5259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ACH as conceived by Heuer is a complex mathematical technique that takes a long time to complete. We will simplify it for our purposes.  The book is still worth a read!</a:t>
            </a:r>
          </a:p>
        </p:txBody>
      </p:sp>
    </p:spTree>
    <p:extLst>
      <p:ext uri="{BB962C8B-B14F-4D97-AF65-F5344CB8AC3E}">
        <p14:creationId xmlns:p14="http://schemas.microsoft.com/office/powerpoint/2010/main" val="1840136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46AC72-9A74-417B-B387-FD3C30A44BB7}"/>
              </a:ext>
            </a:extLst>
          </p:cNvPr>
          <p:cNvSpPr txBox="1"/>
          <p:nvPr/>
        </p:nvSpPr>
        <p:spPr>
          <a:xfrm>
            <a:off x="2656702" y="214185"/>
            <a:ext cx="6647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none" strike="noStrike" baseline="0" dirty="0" err="1">
                <a:solidFill>
                  <a:schemeClr val="accent5">
                    <a:lumMod val="50000"/>
                  </a:schemeClr>
                </a:solidFill>
                <a:latin typeface="Gill Sans MT" panose="020B0502020104020203" pitchFamily="34" charset="0"/>
              </a:rPr>
              <a:t>Diagnosticity</a:t>
            </a:r>
            <a:endParaRPr lang="en-US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27BEEB-1C48-412A-BD0F-265F1C08E5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96" t="17774" b="8813"/>
          <a:stretch/>
        </p:blipFill>
        <p:spPr>
          <a:xfrm>
            <a:off x="3303371" y="129784"/>
            <a:ext cx="1013255" cy="10584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71E225-62E5-421A-B86F-E09711997347}"/>
              </a:ext>
            </a:extLst>
          </p:cNvPr>
          <p:cNvSpPr txBox="1"/>
          <p:nvPr/>
        </p:nvSpPr>
        <p:spPr>
          <a:xfrm>
            <a:off x="287663" y="1750001"/>
            <a:ext cx="50209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Easy Concept to understand, but often neglected in analysis.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discriminatory power of a piece of information. How well does a piece of evidence discriminate between competing explanations or possibilities.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It helps to judge the relative likelihood of multiple hypotheses.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64E372-F535-4514-B00E-312593977456}"/>
              </a:ext>
            </a:extLst>
          </p:cNvPr>
          <p:cNvSpPr txBox="1"/>
          <p:nvPr/>
        </p:nvSpPr>
        <p:spPr>
          <a:xfrm>
            <a:off x="522113" y="4288514"/>
            <a:ext cx="4786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High Diagnostic Value – evidence provides clear support to only one conclusion or assessment</a:t>
            </a:r>
          </a:p>
          <a:p>
            <a:endParaRPr lang="en-US" sz="1600" dirty="0"/>
          </a:p>
          <a:p>
            <a:r>
              <a:rPr lang="en-US" sz="1600" dirty="0"/>
              <a:t>Low Diagnostic Value – evidence is so general that it could describe or support any number of conclusions</a:t>
            </a:r>
          </a:p>
        </p:txBody>
      </p:sp>
      <p:pic>
        <p:nvPicPr>
          <p:cNvPr id="8" name="Graphic 7" descr="Warning with solid fill">
            <a:extLst>
              <a:ext uri="{FF2B5EF4-FFF2-40B4-BE49-F238E27FC236}">
                <a16:creationId xmlns:a16="http://schemas.microsoft.com/office/drawing/2014/main" id="{E368F9FD-A536-4204-89BA-85FAD2E1C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9747" y="5053626"/>
            <a:ext cx="342366" cy="342366"/>
          </a:xfrm>
          <a:prstGeom prst="rect">
            <a:avLst/>
          </a:prstGeom>
        </p:spPr>
      </p:pic>
      <p:pic>
        <p:nvPicPr>
          <p:cNvPr id="16" name="Graphic 15" descr="Checkmark with solid fill">
            <a:extLst>
              <a:ext uri="{FF2B5EF4-FFF2-40B4-BE49-F238E27FC236}">
                <a16:creationId xmlns:a16="http://schemas.microsoft.com/office/drawing/2014/main" id="{A6B57567-2499-420D-9CFE-79C51A3DEC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1872" y="4288514"/>
            <a:ext cx="321608" cy="3216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B45B69F-77DB-41DF-97A2-61109822E893}"/>
              </a:ext>
            </a:extLst>
          </p:cNvPr>
          <p:cNvSpPr txBox="1"/>
          <p:nvPr/>
        </p:nvSpPr>
        <p:spPr>
          <a:xfrm>
            <a:off x="5797795" y="1854898"/>
            <a:ext cx="53012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Football Example: England V. Germany</a:t>
            </a:r>
          </a:p>
          <a:p>
            <a:endParaRPr lang="en-US" sz="1600" dirty="0"/>
          </a:p>
          <a:p>
            <a:r>
              <a:rPr lang="en-US" sz="1600" dirty="0"/>
              <a:t>H1: England wins the match</a:t>
            </a:r>
          </a:p>
          <a:p>
            <a:r>
              <a:rPr lang="en-US" sz="1600" dirty="0"/>
              <a:t>H2: Germany wins the match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2D5B88-D9E2-4B7B-88AA-D4A80C450C64}"/>
              </a:ext>
            </a:extLst>
          </p:cNvPr>
          <p:cNvSpPr txBox="1"/>
          <p:nvPr/>
        </p:nvSpPr>
        <p:spPr>
          <a:xfrm>
            <a:off x="5808337" y="4436428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Low Diagnostic Evidence</a:t>
            </a:r>
            <a:r>
              <a:rPr lang="en-US" sz="1600" dirty="0"/>
              <a:t>:  England has possession of the ball for 55% of the match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9E03EC-B276-46F9-AAB1-DE23BDD42990}"/>
              </a:ext>
            </a:extLst>
          </p:cNvPr>
          <p:cNvSpPr txBox="1"/>
          <p:nvPr/>
        </p:nvSpPr>
        <p:spPr>
          <a:xfrm>
            <a:off x="5808337" y="304284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High Diagnostic Evidence</a:t>
            </a:r>
            <a:r>
              <a:rPr lang="en-US" sz="1600" dirty="0"/>
              <a:t>:  England scores the first goal early in the match.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312876-57E7-45A9-9925-242F3C5534AB}"/>
              </a:ext>
            </a:extLst>
          </p:cNvPr>
          <p:cNvSpPr txBox="1"/>
          <p:nvPr/>
        </p:nvSpPr>
        <p:spPr>
          <a:xfrm>
            <a:off x="5808337" y="359344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Why:  scoring early increases the probability of a team winning the match.  Germany would have to overcome a disadvantage.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AF3F1B-F4F3-4630-844A-B5E7838E8DC5}"/>
              </a:ext>
            </a:extLst>
          </p:cNvPr>
          <p:cNvSpPr txBox="1"/>
          <p:nvPr/>
        </p:nvSpPr>
        <p:spPr>
          <a:xfrm>
            <a:off x="5808337" y="500371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Why: 55% possession in a match is not statistically significant enough to give one team an advantage.</a:t>
            </a:r>
          </a:p>
        </p:txBody>
      </p:sp>
      <p:pic>
        <p:nvPicPr>
          <p:cNvPr id="7" name="Graphic 6" descr="Soccer ball with solid fill">
            <a:extLst>
              <a:ext uri="{FF2B5EF4-FFF2-40B4-BE49-F238E27FC236}">
                <a16:creationId xmlns:a16="http://schemas.microsoft.com/office/drawing/2014/main" id="{00E65272-13CD-2F21-3DC3-4D85890ABF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53032" y="1807412"/>
            <a:ext cx="900311" cy="90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93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300BD8-328F-4D1B-A6ED-CFEF973D79B9}"/>
              </a:ext>
            </a:extLst>
          </p:cNvPr>
          <p:cNvSpPr txBox="1"/>
          <p:nvPr/>
        </p:nvSpPr>
        <p:spPr>
          <a:xfrm>
            <a:off x="2449972" y="267869"/>
            <a:ext cx="6647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u="none" strike="noStrike" baseline="0" dirty="0">
                <a:solidFill>
                  <a:schemeClr val="accent5">
                    <a:lumMod val="50000"/>
                  </a:schemeClr>
                </a:solidFill>
                <a:latin typeface="Gill Sans MT" panose="020B0502020104020203" pitchFamily="34" charset="0"/>
              </a:rPr>
              <a:t>Sensitivity</a:t>
            </a:r>
            <a:endParaRPr lang="en-US" sz="4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5C404-5970-47E0-BA9F-F9A410204AC4}"/>
              </a:ext>
            </a:extLst>
          </p:cNvPr>
          <p:cNvSpPr txBox="1"/>
          <p:nvPr/>
        </p:nvSpPr>
        <p:spPr>
          <a:xfrm>
            <a:off x="555954" y="2069226"/>
            <a:ext cx="55400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What could affect or change your hypothesis?</a:t>
            </a:r>
          </a:p>
          <a:p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Source quality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Intelligence Gaps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Assumptions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Wild Cards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3B5C74-6654-19DB-A6D1-8576184389BB}"/>
              </a:ext>
            </a:extLst>
          </p:cNvPr>
          <p:cNvSpPr txBox="1"/>
          <p:nvPr/>
        </p:nvSpPr>
        <p:spPr>
          <a:xfrm>
            <a:off x="1811383" y="1146031"/>
            <a:ext cx="8241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Are any of your hypotheses sensitive to change?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4B6446-B424-2BA3-7200-FF453B1C09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71"/>
          <a:stretch/>
        </p:blipFill>
        <p:spPr>
          <a:xfrm>
            <a:off x="6418058" y="2449286"/>
            <a:ext cx="5011158" cy="29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81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C286103-D2BC-4B20-933C-CA1C77EB5B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1"/>
          <a:stretch/>
        </p:blipFill>
        <p:spPr>
          <a:xfrm>
            <a:off x="477796" y="983901"/>
            <a:ext cx="4351959" cy="54498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78D64B-FDF3-4A89-8468-79400791D806}"/>
              </a:ext>
            </a:extLst>
          </p:cNvPr>
          <p:cNvSpPr txBox="1"/>
          <p:nvPr/>
        </p:nvSpPr>
        <p:spPr>
          <a:xfrm>
            <a:off x="2191265" y="107092"/>
            <a:ext cx="7331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How to complete an ACH Exercise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BA2B4C-3CD7-4EBC-934A-F1CCFC4AA8DB}"/>
              </a:ext>
            </a:extLst>
          </p:cNvPr>
          <p:cNvSpPr txBox="1"/>
          <p:nvPr/>
        </p:nvSpPr>
        <p:spPr>
          <a:xfrm>
            <a:off x="560174" y="983901"/>
            <a:ext cx="2232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8 Steps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2E5526-9341-40BE-B5F9-38B626D478D2}"/>
              </a:ext>
            </a:extLst>
          </p:cNvPr>
          <p:cNvSpPr txBox="1"/>
          <p:nvPr/>
        </p:nvSpPr>
        <p:spPr>
          <a:xfrm>
            <a:off x="5222789" y="901807"/>
            <a:ext cx="649141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Create Multiple Hypotheses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Find evidence (sources) and review quality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Fill In matrix with hypotheses and evidence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Decide on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diagnosticity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of evidence in relation to hypothesis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Explore tentative insights and conclusions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Review sensitivity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Select your main judgment and most plausible alternative.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Be ready to defend. </a:t>
            </a:r>
          </a:p>
        </p:txBody>
      </p:sp>
    </p:spTree>
    <p:extLst>
      <p:ext uri="{BB962C8B-B14F-4D97-AF65-F5344CB8AC3E}">
        <p14:creationId xmlns:p14="http://schemas.microsoft.com/office/powerpoint/2010/main" val="166382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31E36D-4077-4158-9640-2B71EEF08D38}"/>
              </a:ext>
            </a:extLst>
          </p:cNvPr>
          <p:cNvSpPr txBox="1"/>
          <p:nvPr/>
        </p:nvSpPr>
        <p:spPr>
          <a:xfrm>
            <a:off x="2529016" y="230660"/>
            <a:ext cx="7133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5">
                    <a:lumMod val="50000"/>
                  </a:schemeClr>
                </a:solidFill>
              </a:rPr>
              <a:t>Simplified ACH Matrix</a:t>
            </a:r>
            <a:endParaRPr lang="en-US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2AA6AC-3AE2-4BF5-84E8-EA63AEFA0DE6}"/>
              </a:ext>
            </a:extLst>
          </p:cNvPr>
          <p:cNvSpPr txBox="1"/>
          <p:nvPr/>
        </p:nvSpPr>
        <p:spPr>
          <a:xfrm>
            <a:off x="7596111" y="1599586"/>
            <a:ext cx="4241661" cy="3477875"/>
          </a:xfrm>
          <a:prstGeom prst="rect">
            <a:avLst/>
          </a:prstGeom>
          <a:solidFill>
            <a:srgbClr val="FFFFD5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50000"/>
                  </a:schemeClr>
                </a:solidFill>
              </a:rPr>
              <a:t>Plus (+) supports a hypothesis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50000"/>
                  </a:schemeClr>
                </a:solidFill>
              </a:rPr>
              <a:t>Minus (-) refutes a hypothesis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50000"/>
                  </a:schemeClr>
                </a:solidFill>
              </a:rPr>
              <a:t>Zero (0) neither supports or refutes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50000"/>
                  </a:schemeClr>
                </a:solidFill>
              </a:rPr>
              <a:t>Two pluses (++) strongly favoring hypothesis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50000"/>
                  </a:schemeClr>
                </a:solidFill>
              </a:rPr>
              <a:t>Two minuses (–) strongly against hypothesis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958933-D69F-491C-BB84-ADF875BC0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28" y="1121609"/>
            <a:ext cx="6786047" cy="514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50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7FCBEC-C1E7-0F46-EB2C-FFA17236A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AF667E-B635-4210-AE1C-20995089DC33}"/>
              </a:ext>
            </a:extLst>
          </p:cNvPr>
          <p:cNvSpPr txBox="1"/>
          <p:nvPr/>
        </p:nvSpPr>
        <p:spPr>
          <a:xfrm>
            <a:off x="2457886" y="139433"/>
            <a:ext cx="7133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Football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43F57B-219C-BF74-BD22-08311BDB7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17" y="925197"/>
            <a:ext cx="8116623" cy="474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24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Question mark with solid fill">
            <a:extLst>
              <a:ext uri="{FF2B5EF4-FFF2-40B4-BE49-F238E27FC236}">
                <a16:creationId xmlns:a16="http://schemas.microsoft.com/office/drawing/2014/main" id="{A45FDB2E-E4A6-4CE8-A025-89AA8453C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5806" y="2584622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33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e9faa6-9fe1-49b3-9a08-227a296b54a6}" enabled="1" method="Privileged" siteId="{66d73691-ea97-48b1-95d5-e94f0a46b87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</TotalTime>
  <Words>864</Words>
  <Application>Microsoft Office PowerPoint</Application>
  <PresentationFormat>Widescreen</PresentationFormat>
  <Paragraphs>121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Calibri Light</vt:lpstr>
      <vt:lpstr>Gill Sans MT</vt:lpstr>
      <vt:lpstr>Swiss721BT-RomanCondensed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Kelly, Rebecca L CTR (USA)</dc:creator>
  <cp:lastModifiedBy>Kelly, Rebecca [GBR]</cp:lastModifiedBy>
  <cp:revision>23</cp:revision>
  <dcterms:created xsi:type="dcterms:W3CDTF">2025-08-27T10:40:05Z</dcterms:created>
  <dcterms:modified xsi:type="dcterms:W3CDTF">2025-09-03T19:52:02Z</dcterms:modified>
</cp:coreProperties>
</file>