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65" r:id="rId5"/>
    <p:sldId id="259" r:id="rId6"/>
    <p:sldId id="260" r:id="rId7"/>
    <p:sldId id="261" r:id="rId8"/>
    <p:sldId id="262" r:id="rId9"/>
    <p:sldId id="263" r:id="rId10"/>
    <p:sldId id="264" r:id="rId11"/>
    <p:sldId id="266" r:id="rId12"/>
    <p:sldId id="267" r:id="rId13"/>
    <p:sldId id="270" r:id="rId14"/>
    <p:sldId id="269" r:id="rId15"/>
    <p:sldId id="268"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502" autoAdjust="0"/>
  </p:normalViewPr>
  <p:slideViewPr>
    <p:cSldViewPr snapToGrid="0">
      <p:cViewPr varScale="1">
        <p:scale>
          <a:sx n="54" d="100"/>
          <a:sy n="54" d="100"/>
        </p:scale>
        <p:origin x="11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A4FD3-AE11-4A17-8DB9-2184003F1652}" type="datetimeFigureOut">
              <a:rPr lang="en-US" smtClean="0"/>
              <a:t>9/3/2025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AE98F2-9837-4284-AB31-B363A8A29DF8}" type="slidenum">
              <a:rPr lang="en-US" smtClean="0"/>
              <a:t>‹#›</a:t>
            </a:fld>
            <a:endParaRPr lang="en-US"/>
          </a:p>
        </p:txBody>
      </p:sp>
    </p:spTree>
    <p:extLst>
      <p:ext uri="{BB962C8B-B14F-4D97-AF65-F5344CB8AC3E}">
        <p14:creationId xmlns:p14="http://schemas.microsoft.com/office/powerpoint/2010/main" val="959049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inteldocs.intelink.gov/files/details/7A1127CF-6EFA-426F-8AA8-91375CEFEE8B"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nteldocs.intelink.gov/files/details/7A1127CF-6EFA-426F-8AA8-91375CEFEE8B"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most of you are aware, the US suffered two very public intelligence failures in short succession in the early 2000s, 9/11 and WMD in Iraq.  </a:t>
            </a:r>
          </a:p>
          <a:p>
            <a:endParaRPr lang="en-US" dirty="0"/>
          </a:p>
          <a:p>
            <a:pPr marL="171450" indent="-171450">
              <a:buFont typeface="Arial" panose="020B0604020202020204" pitchFamily="34" charset="0"/>
              <a:buChar char="•"/>
            </a:pPr>
            <a:r>
              <a:rPr lang="en-US" dirty="0"/>
              <a:t>Prior to this point in history, US intelligence agencies largely trained intelligence analysts through mentoring and some technical training as necessary.  Junior analysts learned intelligence analysis best practices from senior analysts and through trial and error in their own experiences.  Agencies also rarely collaborated on assessments or shared information.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the aftermath of each intelligence failure, the US Congress investigated the causes of each failure.  They found a failure of imagination, significant bias, a lack of evidence, untested assumptions and a lack of clarity in probability of an assessment.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US IC also failed to share info, failed to coordinate assessments and allowed their assessments to become politicized. </a:t>
            </a:r>
          </a:p>
          <a:p>
            <a:endParaRPr lang="en-US" dirty="0"/>
          </a:p>
          <a:p>
            <a:endParaRPr lang="en-US" dirty="0"/>
          </a:p>
          <a:p>
            <a:endParaRPr lang="en-US" dirty="0"/>
          </a:p>
          <a:p>
            <a:r>
              <a:rPr lang="en-US" dirty="0"/>
              <a:t>https://en.wikipedia.org/wiki/9/11_Commission_Report</a:t>
            </a:r>
          </a:p>
          <a:p>
            <a:r>
              <a:rPr lang="en-US" dirty="0"/>
              <a:t>https://en.wikipedia.org/wiki/Iraq_Intelligence_Commission</a:t>
            </a:r>
          </a:p>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2</a:t>
            </a:fld>
            <a:endParaRPr lang="en-US"/>
          </a:p>
        </p:txBody>
      </p:sp>
    </p:spTree>
    <p:extLst>
      <p:ext uri="{BB962C8B-B14F-4D97-AF65-F5344CB8AC3E}">
        <p14:creationId xmlns:p14="http://schemas.microsoft.com/office/powerpoint/2010/main" val="2765770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 these standards look like?</a:t>
            </a:r>
          </a:p>
          <a:p>
            <a:endParaRPr lang="en-US" dirty="0"/>
          </a:p>
          <a:p>
            <a:r>
              <a:rPr lang="en-US" dirty="0"/>
              <a:t>There are five analytic standards that address the integrity of an assessment.  They are overarching principles that reflect the lessons learned from the 9/11 and WMD commission investigations. </a:t>
            </a:r>
          </a:p>
          <a:p>
            <a:endParaRPr lang="en-US" dirty="0"/>
          </a:p>
          <a:p>
            <a:r>
              <a:rPr lang="en-US" dirty="0"/>
              <a:t>Tradecraft standards are the common foundational assessment criteria analysts use on a daily basis to ensure analytic rigor and quality.  </a:t>
            </a:r>
          </a:p>
          <a:p>
            <a:endParaRPr lang="en-US" dirty="0"/>
          </a:p>
          <a:p>
            <a:r>
              <a:rPr lang="en-US" dirty="0"/>
              <a:t>Let’s dive a </a:t>
            </a:r>
          </a:p>
          <a:p>
            <a:r>
              <a:rPr lang="en-US" dirty="0"/>
              <a:t>https://www.dni.gov/index.php/what-we-do/ic-related-menus/ic-related-links/intelligence-community-directives</a:t>
            </a:r>
          </a:p>
          <a:p>
            <a:r>
              <a:rPr lang="en-US" dirty="0"/>
              <a:t>bit deeper into each. </a:t>
            </a:r>
          </a:p>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3</a:t>
            </a:fld>
            <a:endParaRPr lang="en-US"/>
          </a:p>
        </p:txBody>
      </p:sp>
    </p:spTree>
    <p:extLst>
      <p:ext uri="{BB962C8B-B14F-4D97-AF65-F5344CB8AC3E}">
        <p14:creationId xmlns:p14="http://schemas.microsoft.com/office/powerpoint/2010/main" val="3306837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Here are the five analytic standards:</a:t>
            </a:r>
          </a:p>
          <a:p>
            <a:endParaRPr lang="en-US" dirty="0"/>
          </a:p>
          <a:p>
            <a:r>
              <a:rPr lang="en-US" u="sng" dirty="0"/>
              <a:t>Objectivity</a:t>
            </a:r>
            <a:r>
              <a:rPr lang="en-US" dirty="0"/>
              <a:t>: We need to recognize our individual and institutional biases and work to mitigate them.</a:t>
            </a:r>
          </a:p>
          <a:p>
            <a:endParaRPr lang="en-US" dirty="0"/>
          </a:p>
          <a:p>
            <a:r>
              <a:rPr lang="en-US" u="sng" dirty="0"/>
              <a:t>Political thought:</a:t>
            </a:r>
            <a:r>
              <a:rPr lang="en-US" u="none" dirty="0"/>
              <a:t> </a:t>
            </a:r>
            <a:r>
              <a:rPr lang="en-US" dirty="0"/>
              <a:t>We must follow the intelligence evidence and not be influence by the political environment or specific policy preferences of decision makers, politicians or political parties.  We must speak truth to power. </a:t>
            </a:r>
          </a:p>
          <a:p>
            <a:endParaRPr lang="en-US" dirty="0"/>
          </a:p>
          <a:p>
            <a:endParaRPr lang="en-US" dirty="0"/>
          </a:p>
          <a:p>
            <a:r>
              <a:rPr lang="en-US" u="sng" dirty="0"/>
              <a:t>Timely:</a:t>
            </a:r>
            <a:r>
              <a:rPr lang="en-US" u="none" dirty="0"/>
              <a:t>  </a:t>
            </a:r>
            <a:r>
              <a:rPr lang="en-US" dirty="0"/>
              <a:t>Intelligence assessments should be disseminated in time to be actionable.  We need to be aware of events of intelligence interest, customer activities and schedules, and intelligence requirements and priorities. </a:t>
            </a:r>
          </a:p>
          <a:p>
            <a:endParaRPr lang="en-US" dirty="0"/>
          </a:p>
          <a:p>
            <a:r>
              <a:rPr lang="en-US" u="sng" dirty="0"/>
              <a:t>All Available Intelligence:</a:t>
            </a:r>
            <a:r>
              <a:rPr lang="en-US" u="none" dirty="0"/>
              <a:t>  </a:t>
            </a:r>
            <a:r>
              <a:rPr lang="en-US" dirty="0"/>
              <a:t>We must consider all available intelligence.  This means an analyst must complete due diligence to guarantee all available information was reviewed.  It also means that contradictory evidence can not be discounted. Analysts are also responsible for identifying intelligence gaps for appropriate intelligence collectors and being transparent about when those gaps impact our assessments. </a:t>
            </a:r>
          </a:p>
          <a:p>
            <a:endParaRPr lang="en-US" dirty="0"/>
          </a:p>
          <a:p>
            <a:r>
              <a:rPr lang="en-US" u="sng" dirty="0"/>
              <a:t>Implement Tradecraft Standards: </a:t>
            </a:r>
            <a:r>
              <a:rPr lang="en-US" u="none" dirty="0"/>
              <a:t>  Following nine standards are designed to ensure rigor and clarity in our analysis.  Let’s explore these. </a:t>
            </a:r>
          </a:p>
          <a:p>
            <a:endParaRPr lang="en-US" u="sng" dirty="0"/>
          </a:p>
          <a:p>
            <a:endParaRPr lang="en-US" dirty="0"/>
          </a:p>
          <a:p>
            <a:endParaRPr lang="en-US" dirty="0"/>
          </a:p>
          <a:p>
            <a:endParaRPr lang="en-US" dirty="0"/>
          </a:p>
          <a:p>
            <a:endParaRPr lang="en-US" dirty="0"/>
          </a:p>
          <a:p>
            <a:endParaRPr lang="en-US" dirty="0"/>
          </a:p>
          <a:p>
            <a:endParaRPr lang="en-US" dirty="0"/>
          </a:p>
          <a:p>
            <a:endParaRPr lang="en-US" dirty="0"/>
          </a:p>
          <a:p>
            <a:r>
              <a:rPr lang="en-US" dirty="0"/>
              <a:t>https://www.dni.gov/index.php/what-we-do/ic-related-menus/ic-related-links/intelligence-community-directives</a:t>
            </a:r>
          </a:p>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5</a:t>
            </a:fld>
            <a:endParaRPr lang="en-US"/>
          </a:p>
        </p:txBody>
      </p:sp>
    </p:spTree>
    <p:extLst>
      <p:ext uri="{BB962C8B-B14F-4D97-AF65-F5344CB8AC3E}">
        <p14:creationId xmlns:p14="http://schemas.microsoft.com/office/powerpoint/2010/main" val="30559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the analytic standards that provide overarching guidance on how to approach analysis, the tradecraft standards are used on a daily basis by analysts to improve the rigor and quality of their analysis.  </a:t>
            </a:r>
          </a:p>
          <a:p>
            <a:endParaRPr lang="en-US" dirty="0"/>
          </a:p>
          <a:p>
            <a:r>
              <a:rPr lang="en-US" dirty="0"/>
              <a:t>They address specific aspects of an assessment and describe how to optimize each aspect to improve the clarity and effectiveness of an analyst’s intelligence judgements.  </a:t>
            </a:r>
          </a:p>
          <a:p>
            <a:endParaRPr lang="en-US" dirty="0"/>
          </a:p>
          <a:p>
            <a:r>
              <a:rPr lang="en-US" dirty="0"/>
              <a:t>We have nine of these tradecraft standards.  </a:t>
            </a:r>
          </a:p>
          <a:p>
            <a:endParaRPr lang="en-US" dirty="0"/>
          </a:p>
          <a:p>
            <a:r>
              <a:rPr lang="en-US" dirty="0"/>
              <a:t>Go through the standards…</a:t>
            </a:r>
          </a:p>
          <a:p>
            <a:endParaRPr lang="en-US" dirty="0"/>
          </a:p>
          <a:p>
            <a:endParaRPr lang="en-US" dirty="0"/>
          </a:p>
          <a:p>
            <a:endParaRPr lang="en-US" dirty="0"/>
          </a:p>
          <a:p>
            <a:endParaRPr lang="en-US" dirty="0"/>
          </a:p>
          <a:p>
            <a:endParaRPr lang="en-US" dirty="0"/>
          </a:p>
          <a:p>
            <a:endParaRPr lang="en-US" dirty="0"/>
          </a:p>
          <a:p>
            <a:r>
              <a:rPr lang="en-US" dirty="0"/>
              <a:t>https://www.dni.gov/index.php/what-we-do/ic-related-menus/ic-related-links/intelligence-community-directives</a:t>
            </a:r>
          </a:p>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6</a:t>
            </a:fld>
            <a:endParaRPr lang="en-US"/>
          </a:p>
        </p:txBody>
      </p:sp>
    </p:spTree>
    <p:extLst>
      <p:ext uri="{BB962C8B-B14F-4D97-AF65-F5344CB8AC3E}">
        <p14:creationId xmlns:p14="http://schemas.microsoft.com/office/powerpoint/2010/main" val="3926044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Anyone know who this is?    Curveball.  He was the source on which the entirety of the analysis that Iraq was actively manufacturing WMDs was based on.  US Secretary of State Colin Powell publicly presented Curveball’s information at the UN.</a:t>
            </a:r>
          </a:p>
          <a:p>
            <a:endParaRPr lang="en-US" sz="1200" dirty="0"/>
          </a:p>
          <a:p>
            <a:r>
              <a:rPr lang="en-US" sz="1200" dirty="0"/>
              <a:t>It was later found that Curveball, a chemical engineer, lied and made up all of the information he supplied to intelligence agencies thinking he could obtain a German Visa by being useful to the government.  </a:t>
            </a:r>
          </a:p>
          <a:p>
            <a:endParaRPr lang="en-US" sz="1200" dirty="0"/>
          </a:p>
          <a:p>
            <a:r>
              <a:rPr lang="en-US" sz="1200" dirty="0"/>
              <a:t>This example illustrates how critical sources are to the quality of your analysis.  They are the building blocks of your argument and If you have weak sources your argument will collapse. </a:t>
            </a:r>
          </a:p>
          <a:p>
            <a:endParaRPr lang="en-US" sz="1200" dirty="0"/>
          </a:p>
          <a:p>
            <a:endParaRPr lang="en-US" sz="1200" dirty="0"/>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NIFC Tradecraft Handbook 2024</a:t>
            </a:r>
          </a:p>
          <a:p>
            <a:endParaRPr lang="en-US" sz="1200" dirty="0"/>
          </a:p>
          <a:p>
            <a:endParaRPr lang="en-US" sz="1200" dirty="0"/>
          </a:p>
          <a:p>
            <a:r>
              <a:rPr lang="en-US" sz="1200" dirty="0"/>
              <a:t>https://en.wikipedia.org/wiki/Curveball_(informant)</a:t>
            </a:r>
          </a:p>
          <a:p>
            <a:endParaRPr lang="en-US" sz="1200" dirty="0"/>
          </a:p>
          <a:p>
            <a:r>
              <a:rPr lang="en-US" sz="1200" dirty="0"/>
              <a:t>Curveball picture: https://www.google.com/</a:t>
            </a:r>
            <a:r>
              <a:rPr lang="en-US" sz="1200" dirty="0" err="1"/>
              <a:t>imgres?q</a:t>
            </a:r>
            <a:r>
              <a:rPr lang="en-US" sz="1200" dirty="0"/>
              <a:t>=curveball%20iraq&amp;imgurl=https%3A%2F%2Fstatic.independent.co.uk%2Fs3fs-public%2Fthumbnails%2Fimage%2F2012%2F03%2F31%2F20%2F32-WMD1-BBC.jpg%3Fwidth%3D1200&amp;imgrefurl=https%3A%2F%2Fwww.independent.co.uk%2Fnews%2Fworld%2Fpolitics%2Fman-whose-wmd-lies-led-to-100-000-deaths-confesses-all-7606236.html&amp;docid=JoFgpbf8U9GjCM&amp;tbnid=</a:t>
            </a:r>
            <a:r>
              <a:rPr lang="en-US" sz="1200" dirty="0" err="1"/>
              <a:t>JepsLlTKkWSNaM&amp;vet</a:t>
            </a:r>
            <a:r>
              <a:rPr lang="en-US" sz="1200" dirty="0"/>
              <a:t>=12ahUKEwijk9Wb4M6IAxVN8rsIHQXLHcUQM3oECG8QAA..i&amp;w=1200&amp;h=900&amp;hcb=2&amp;ved=2ahUKEwijk9Wb4M6IAxVN8rsIHQXLHcUQM3oECG8QAA</a:t>
            </a:r>
          </a:p>
          <a:p>
            <a:endParaRPr lang="en-US" sz="1200" dirty="0"/>
          </a:p>
          <a:p>
            <a:r>
              <a:rPr lang="en-US" sz="1200" dirty="0"/>
              <a:t>Powell picture: https://www.google.com/url?sa=i&amp;url=https%3A%2F%2Fwww.aljazeera.com%2Fnews%2F2021%2F10%2F18%2Fstain-on-powells-record-lies-to-the-un-about-iraqs-weapons&amp;psig=AOvVaw3lsysB46lWQczvNqlrpIiQ&amp;ust=1726825906007000&amp;source=images&amp;cd=vfe&amp;opi=89978449&amp;ved=0CBQQjRxqFwoTCKC44YjezogDFQAAAAAdAAAAABAE</a:t>
            </a:r>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8</a:t>
            </a:fld>
            <a:endParaRPr lang="en-US"/>
          </a:p>
        </p:txBody>
      </p:sp>
    </p:spTree>
    <p:extLst>
      <p:ext uri="{BB962C8B-B14F-4D97-AF65-F5344CB8AC3E}">
        <p14:creationId xmlns:p14="http://schemas.microsoft.com/office/powerpoint/2010/main" val="2915627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https://www.flaticon.com/free-icon/investigation_4620300?related_id=4620327&amp;origin=search</a:t>
            </a:r>
          </a:p>
          <a:p>
            <a:endParaRPr lang="en-US" dirty="0"/>
          </a:p>
          <a:p>
            <a:r>
              <a:rPr lang="en-US" dirty="0"/>
              <a:t>https://inteldocs.intelink.gov/files/details/7389C13F-6869-4B31-B309-C46CDF259309</a:t>
            </a:r>
          </a:p>
          <a:p>
            <a:endParaRPr lang="en-US" dirty="0"/>
          </a:p>
          <a:p>
            <a:r>
              <a:rPr lang="en-US" dirty="0"/>
              <a:t>https://inteldocs.intelink.gov/files/details/7A1127CF-6EFA-426F-8AA8-91375CEFEE8B</a:t>
            </a:r>
          </a:p>
          <a:p>
            <a:r>
              <a:rPr lang="en-US" dirty="0" err="1">
                <a:hlinkClick r:id="rId3"/>
              </a:rPr>
              <a:t>Inteldocs</a:t>
            </a:r>
            <a:r>
              <a:rPr lang="en-US" dirty="0">
                <a:hlinkClick r:id="rId3"/>
              </a:rPr>
              <a:t> | IC Analytic Tradecraft Standard 1 DIA Tradecraft Note 2-17 Sourcing.pdf (intelink.gov)</a:t>
            </a:r>
            <a:endParaRPr lang="en-US" dirty="0"/>
          </a:p>
          <a:p>
            <a:endParaRPr lang="en-US" dirty="0"/>
          </a:p>
          <a:p>
            <a:endParaRPr lang="en-US" dirty="0"/>
          </a:p>
          <a:p>
            <a:r>
              <a:rPr lang="en-US" dirty="0"/>
              <a:t>https://www.dni.gov/index.php/what-we-do/ic-related-menus/ic-related-links/intelligence-community-directives</a:t>
            </a:r>
          </a:p>
          <a:p>
            <a:endParaRPr lang="en-US" dirty="0"/>
          </a:p>
          <a:p>
            <a:endParaRPr lang="en-US" dirty="0"/>
          </a:p>
          <a:p>
            <a:endParaRPr lang="en-US" dirty="0"/>
          </a:p>
          <a:p>
            <a:endParaRPr lang="en-US" dirty="0"/>
          </a:p>
          <a:p>
            <a:r>
              <a:rPr lang="en-US" dirty="0"/>
              <a:t>https://www.dni.gov/index.php/what-we-do/ic-related-menus/ic-related-links/intelligence-community-directives</a:t>
            </a:r>
          </a:p>
          <a:p>
            <a:r>
              <a:rPr lang="en-US" dirty="0" err="1">
                <a:hlinkClick r:id="rId3"/>
              </a:rPr>
              <a:t>Inteldocs</a:t>
            </a:r>
            <a:r>
              <a:rPr lang="en-US" dirty="0">
                <a:hlinkClick r:id="rId3"/>
              </a:rPr>
              <a:t> | IC Analytic Tradecraft Standard 1 DIA Tradecraft Note 2-17 Sourcing.pdf (intelink.gov)</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NIFC Tradecraft Handbook 2024</a:t>
            </a:r>
          </a:p>
          <a:p>
            <a:endParaRPr lang="en-US" dirty="0"/>
          </a:p>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9</a:t>
            </a:fld>
            <a:endParaRPr lang="en-US"/>
          </a:p>
        </p:txBody>
      </p:sp>
    </p:spTree>
    <p:extLst>
      <p:ext uri="{BB962C8B-B14F-4D97-AF65-F5344CB8AC3E}">
        <p14:creationId xmlns:p14="http://schemas.microsoft.com/office/powerpoint/2010/main" val="2813608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Graphic: https://public-library.safetyculture.io/products/layup-quality-audit-rt5jljeqgfrplve5</a:t>
            </a:r>
          </a:p>
          <a:p>
            <a:endParaRPr lang="en-US" dirty="0"/>
          </a:p>
          <a:p>
            <a:r>
              <a:rPr lang="en-US" dirty="0"/>
              <a:t>Ok, so the more description the better.  So how do you describe an individual source?  When we think of the quality of a source, we need to think of a number of different factors:</a:t>
            </a:r>
          </a:p>
          <a:p>
            <a:endParaRPr lang="en-US" dirty="0"/>
          </a:p>
          <a:p>
            <a:r>
              <a:rPr lang="en-US" b="1" dirty="0"/>
              <a:t>Source Type –</a:t>
            </a:r>
          </a:p>
          <a:p>
            <a:endParaRPr lang="en-US" dirty="0"/>
          </a:p>
          <a:p>
            <a:r>
              <a:rPr lang="en-US" u="sng" dirty="0"/>
              <a:t>Informant:  </a:t>
            </a:r>
            <a:r>
              <a:rPr lang="en-US" u="none" dirty="0"/>
              <a:t>Who told us?  A military officer? a journalist? A recruited source? Our own defense attaché?</a:t>
            </a:r>
          </a:p>
          <a:p>
            <a:endParaRPr lang="en-US" u="none" dirty="0"/>
          </a:p>
          <a:p>
            <a:r>
              <a:rPr lang="en-US" u="none" dirty="0"/>
              <a:t>Actor:  SIGINT or GEOINT usually.  The Minister of defense said…  The tank moved from point A to point B</a:t>
            </a:r>
          </a:p>
          <a:p>
            <a:endParaRPr lang="en-US" u="none" dirty="0"/>
          </a:p>
          <a:p>
            <a:r>
              <a:rPr lang="en-US" u="sng" dirty="0"/>
              <a:t>Type: </a:t>
            </a:r>
            <a:r>
              <a:rPr lang="en-US" u="none" dirty="0"/>
              <a:t> Is it SIGINT or HUMINT?  Is there a perception of quality that goes along with type</a:t>
            </a:r>
          </a:p>
          <a:p>
            <a:endParaRPr lang="en-US" u="none" dirty="0"/>
          </a:p>
          <a:p>
            <a:r>
              <a:rPr lang="en-US" b="1" u="none" dirty="0"/>
              <a:t>Access</a:t>
            </a:r>
            <a:r>
              <a:rPr lang="en-US" u="none" dirty="0"/>
              <a:t>—How did the source know the information?</a:t>
            </a:r>
          </a:p>
          <a:p>
            <a:r>
              <a:rPr lang="en-US" u="sng" dirty="0"/>
              <a:t>First hand</a:t>
            </a:r>
            <a:r>
              <a:rPr lang="en-US" u="none" dirty="0"/>
              <a:t>:  Did the source have direct access to the information? Did they witness an action? Maybe by virtue of their employment or living arrangements or personal relationships</a:t>
            </a:r>
          </a:p>
          <a:p>
            <a:endParaRPr lang="en-US" u="none" dirty="0"/>
          </a:p>
          <a:p>
            <a:r>
              <a:rPr lang="en-US" u="sng" dirty="0"/>
              <a:t>Second hand: </a:t>
            </a:r>
            <a:r>
              <a:rPr lang="en-US" u="none" dirty="0"/>
              <a:t> Did someone tell the source the information?  Did they overhear it?  Do they run a sub-source network?  Did their mom’s hairdresser’s Aunt’s dentist provide the information?   I have known of an instance where “God” told the source… now that is a sub-source!</a:t>
            </a:r>
          </a:p>
          <a:p>
            <a:endParaRPr lang="en-US" u="none" dirty="0"/>
          </a:p>
          <a:p>
            <a:r>
              <a:rPr lang="en-US" u="sng" dirty="0"/>
              <a:t>Technical considerations:</a:t>
            </a:r>
            <a:r>
              <a:rPr lang="en-US" u="none" dirty="0"/>
              <a:t>  Is the gadget used to collect the information functioning properly?  Is it in an asynchronous orbit?  Is there cloud cover?  Did it run out of battery?</a:t>
            </a:r>
            <a:endParaRPr lang="en-US" u="sng" dirty="0"/>
          </a:p>
          <a:p>
            <a:endParaRPr lang="en-US" u="none" dirty="0"/>
          </a:p>
          <a:p>
            <a:r>
              <a:rPr lang="en-US" u="none" dirty="0"/>
              <a:t>Reliability – Is the source trustworthy?  Does he show up for appointments? </a:t>
            </a:r>
          </a:p>
          <a:p>
            <a:endParaRPr lang="en-US" u="none" dirty="0"/>
          </a:p>
          <a:p>
            <a:r>
              <a:rPr lang="en-US" u="none" dirty="0"/>
              <a:t>Credibility/Quality –Does the source have a reporting history?  Has the information they provided been corroborated?</a:t>
            </a:r>
          </a:p>
          <a:p>
            <a:endParaRPr lang="en-US" u="none" dirty="0"/>
          </a:p>
          <a:p>
            <a:r>
              <a:rPr lang="en-US" u="none" dirty="0"/>
              <a:t>Context  --When and where did the information occur.  What are the circumstances related to the information?  Do the sources have strengths and weaknesses?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NIFC Tradecraft Handbook 2024</a:t>
            </a:r>
          </a:p>
          <a:p>
            <a:endParaRPr lang="en-US" dirty="0"/>
          </a:p>
          <a:p>
            <a:endParaRPr lang="en-US" dirty="0"/>
          </a:p>
          <a:p>
            <a:r>
              <a:rPr lang="en-US" dirty="0"/>
              <a:t>https://inteldocs.intelink.gov/files/details/7389C13F-6869-4B31-B309-C46CDF259309</a:t>
            </a:r>
          </a:p>
          <a:p>
            <a:endParaRPr lang="en-US" dirty="0"/>
          </a:p>
          <a:p>
            <a:r>
              <a:rPr lang="en-US" dirty="0"/>
              <a:t>https://inteldocs.intelink.gov/files/details/7A1127CF-6EFA-426F-8AA8-91375CEFEE8B</a:t>
            </a:r>
          </a:p>
          <a:p>
            <a:r>
              <a:rPr lang="en-US" dirty="0" err="1">
                <a:hlinkClick r:id="rId3"/>
              </a:rPr>
              <a:t>Inteldocs</a:t>
            </a:r>
            <a:r>
              <a:rPr lang="en-US" dirty="0">
                <a:hlinkClick r:id="rId3"/>
              </a:rPr>
              <a:t> | IC Analytic Tradecraft Standard 1 DIA Tradecraft Note 2-17 Sourcing.pdf (intelink.gov)</a:t>
            </a:r>
            <a:endParaRPr lang="en-US" dirty="0"/>
          </a:p>
          <a:p>
            <a:endParaRPr lang="en-US" dirty="0"/>
          </a:p>
          <a:p>
            <a:endParaRPr lang="en-US" dirty="0"/>
          </a:p>
          <a:p>
            <a:r>
              <a:rPr lang="en-US" dirty="0"/>
              <a:t>https://www.dni.gov/index.php/what-we-do/ic-related-menus/ic-related-links/intelligence-community-directives</a:t>
            </a:r>
          </a:p>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10</a:t>
            </a:fld>
            <a:endParaRPr lang="en-US"/>
          </a:p>
        </p:txBody>
      </p:sp>
    </p:spTree>
    <p:extLst>
      <p:ext uri="{BB962C8B-B14F-4D97-AF65-F5344CB8AC3E}">
        <p14:creationId xmlns:p14="http://schemas.microsoft.com/office/powerpoint/2010/main" val="1159554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Army and Navy intelligence warnings to alert Hawaii had different levels of certainty, things were ambiguous and contradictory.  For 9/11,  there was uncertainty around the intent and level of capability of </a:t>
            </a:r>
            <a:r>
              <a:rPr lang="en-US" dirty="0" err="1"/>
              <a:t>al-qaida</a:t>
            </a:r>
            <a:r>
              <a:rPr lang="en-US" dirty="0"/>
              <a:t> that did not get adequately conveyed to policy makers</a:t>
            </a:r>
          </a:p>
          <a:p>
            <a:endParaRPr lang="en-US" dirty="0"/>
          </a:p>
          <a:p>
            <a:endParaRPr lang="en-US" dirty="0"/>
          </a:p>
          <a:p>
            <a:r>
              <a:rPr lang="en-US" dirty="0"/>
              <a:t>Sources: </a:t>
            </a:r>
          </a:p>
          <a:p>
            <a:endParaRPr lang="en-US" dirty="0"/>
          </a:p>
          <a:p>
            <a:r>
              <a:rPr lang="en-US" dirty="0"/>
              <a:t>(U) DIA Tradecraft Note 04-18 Uncertainty  (https://inteldocs.intelink.gov/files/details/AEF370D4-6C5C-43B8-A4E9-2D87206A1850)</a:t>
            </a:r>
          </a:p>
          <a:p>
            <a:r>
              <a:rPr lang="en-US" dirty="0"/>
              <a:t>https://www.9-11commission.gov/report/911Report.pdf</a:t>
            </a:r>
          </a:p>
          <a:p>
            <a:endParaRPr lang="en-US" dirty="0"/>
          </a:p>
          <a:p>
            <a:r>
              <a:rPr lang="en-US" dirty="0"/>
              <a:t>Images:  </a:t>
            </a:r>
          </a:p>
          <a:p>
            <a:r>
              <a:rPr lang="en-US" dirty="0"/>
              <a:t>https://www.britannica.com/event/Pearl-Harbor-attack</a:t>
            </a:r>
          </a:p>
          <a:p>
            <a:r>
              <a:rPr lang="en-US" dirty="0"/>
              <a:t>https://www.newyorker.com/magazine/2002/09/16/the-man-behind-bin-laden</a:t>
            </a:r>
          </a:p>
          <a:p>
            <a:endParaRPr lang="en-US" dirty="0"/>
          </a:p>
          <a:p>
            <a:endParaRPr lang="en-US" dirty="0"/>
          </a:p>
          <a:p>
            <a:endParaRPr lang="en-US" dirty="0"/>
          </a:p>
          <a:p>
            <a:endParaRPr lang="en-US" dirty="0"/>
          </a:p>
          <a:p>
            <a:r>
              <a:rPr lang="en-US" dirty="0"/>
              <a:t> https://www.cia.gov/readingroom/docs/DOC_0006122443.pdf  </a:t>
            </a:r>
            <a:r>
              <a:rPr lang="en-US" dirty="0" err="1"/>
              <a:t>Pg</a:t>
            </a:r>
            <a:r>
              <a:rPr lang="en-US" dirty="0"/>
              <a:t> 38</a:t>
            </a:r>
          </a:p>
          <a:p>
            <a:endParaRPr lang="en-US" dirty="0"/>
          </a:p>
          <a:p>
            <a:endParaRPr lang="en-US" dirty="0"/>
          </a:p>
          <a:p>
            <a:r>
              <a:rPr lang="en-US" dirty="0"/>
              <a:t>https://www.nsa.gov/portals/75/documents/about/cryptologic-heritage/historical-figures-publications/publications/wwii/pearl_harbor_revisited.pdf   </a:t>
            </a:r>
            <a:r>
              <a:rPr lang="en-US" dirty="0" err="1"/>
              <a:t>pg</a:t>
            </a:r>
            <a:r>
              <a:rPr lang="en-US" dirty="0"/>
              <a:t> 46-50</a:t>
            </a:r>
          </a:p>
          <a:p>
            <a:r>
              <a:rPr lang="en-US" dirty="0"/>
              <a:t>NSA: intelligence gaps left by unencrypted messages from Japanese army and navy lead to a question of confidence in when and where the Japanese attack was coming</a:t>
            </a:r>
          </a:p>
        </p:txBody>
      </p:sp>
      <p:sp>
        <p:nvSpPr>
          <p:cNvPr id="4" name="Slide Number Placeholder 3"/>
          <p:cNvSpPr>
            <a:spLocks noGrp="1"/>
          </p:cNvSpPr>
          <p:nvPr>
            <p:ph type="sldNum" sz="quarter" idx="5"/>
          </p:nvPr>
        </p:nvSpPr>
        <p:spPr/>
        <p:txBody>
          <a:bodyPr/>
          <a:lstStyle/>
          <a:p>
            <a:fld id="{A96EA2A7-C82E-489B-AB20-3FC3D23FB28C}" type="slidenum">
              <a:rPr lang="en-US" smtClean="0"/>
              <a:t>14</a:t>
            </a:fld>
            <a:endParaRPr lang="en-US"/>
          </a:p>
        </p:txBody>
      </p:sp>
    </p:spTree>
    <p:extLst>
      <p:ext uri="{BB962C8B-B14F-4D97-AF65-F5344CB8AC3E}">
        <p14:creationId xmlns:p14="http://schemas.microsoft.com/office/powerpoint/2010/main" val="1395235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standard, we want to focus on the two aspects of uncertainty, likelihood and confidence.  These two ideas are different.  </a:t>
            </a:r>
          </a:p>
          <a:p>
            <a:endParaRPr lang="en-US" dirty="0"/>
          </a:p>
          <a:p>
            <a:r>
              <a:rPr lang="en-US" dirty="0"/>
              <a:t>Likelihood is the probability the event or development you are examining will occur.  Confidence is the trust you have in the analytic process you used to reach your main judgment.</a:t>
            </a:r>
          </a:p>
          <a:p>
            <a:endParaRPr lang="en-US" dirty="0"/>
          </a:p>
          <a:p>
            <a:endParaRPr lang="en-US" dirty="0"/>
          </a:p>
          <a:p>
            <a:endParaRPr lang="en-US" dirty="0"/>
          </a:p>
          <a:p>
            <a:endParaRPr lang="en-US" dirty="0"/>
          </a:p>
          <a:p>
            <a:r>
              <a:rPr lang="en-US" dirty="0"/>
              <a:t>Sources: </a:t>
            </a:r>
          </a:p>
          <a:p>
            <a:r>
              <a:rPr lang="en-US" dirty="0"/>
              <a:t>https://www.odni.gov/files/documents/ICD/ICD-203_TA_Analytic_Standards_21_Dec_2022.pdf</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 DIA Tradecraft Note 04-18 Uncertainty (https://inteldocs.intelink.gov/files/details/AEF370D4-6C5C-43B8-A4E9-2D87206A1850)</a:t>
            </a:r>
          </a:p>
          <a:p>
            <a:endParaRPr lang="en-US" dirty="0"/>
          </a:p>
        </p:txBody>
      </p:sp>
      <p:sp>
        <p:nvSpPr>
          <p:cNvPr id="4" name="Slide Number Placeholder 3"/>
          <p:cNvSpPr>
            <a:spLocks noGrp="1"/>
          </p:cNvSpPr>
          <p:nvPr>
            <p:ph type="sldNum" sz="quarter" idx="5"/>
          </p:nvPr>
        </p:nvSpPr>
        <p:spPr/>
        <p:txBody>
          <a:bodyPr/>
          <a:lstStyle/>
          <a:p>
            <a:fld id="{A96EA2A7-C82E-489B-AB20-3FC3D23FB28C}" type="slidenum">
              <a:rPr lang="en-US" smtClean="0"/>
              <a:t>15</a:t>
            </a:fld>
            <a:endParaRPr lang="en-US"/>
          </a:p>
        </p:txBody>
      </p:sp>
    </p:spTree>
    <p:extLst>
      <p:ext uri="{BB962C8B-B14F-4D97-AF65-F5344CB8AC3E}">
        <p14:creationId xmlns:p14="http://schemas.microsoft.com/office/powerpoint/2010/main" val="4226910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AE98F2-9837-4284-AB31-B363A8A29DF8}" type="slidenum">
              <a:rPr lang="en-US" smtClean="0"/>
              <a:t>17</a:t>
            </a:fld>
            <a:endParaRPr lang="en-US"/>
          </a:p>
        </p:txBody>
      </p:sp>
    </p:spTree>
    <p:extLst>
      <p:ext uri="{BB962C8B-B14F-4D97-AF65-F5344CB8AC3E}">
        <p14:creationId xmlns:p14="http://schemas.microsoft.com/office/powerpoint/2010/main" val="675535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A33D8-73A1-AC86-98B2-59DF8B977A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CED29B-8F7B-583B-4B55-536BB9EE44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D6B5D3-17C8-1D20-3700-30CC502C53D5}"/>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5" name="Footer Placeholder 4">
            <a:extLst>
              <a:ext uri="{FF2B5EF4-FFF2-40B4-BE49-F238E27FC236}">
                <a16:creationId xmlns:a16="http://schemas.microsoft.com/office/drawing/2014/main" id="{AE096E8A-A00B-84B6-130D-D00C7FF527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ACBEA8-704E-ED00-516A-5FF16192CA03}"/>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1797400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D9312-C6E4-1FF2-A840-1F55F3E50E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1E9B92-45A3-1136-5538-043D7DF19A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B79990-6C75-8A54-2CDB-3C72EE6A951B}"/>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5" name="Footer Placeholder 4">
            <a:extLst>
              <a:ext uri="{FF2B5EF4-FFF2-40B4-BE49-F238E27FC236}">
                <a16:creationId xmlns:a16="http://schemas.microsoft.com/office/drawing/2014/main" id="{9DF42187-3003-60E5-E60F-B29E75ECE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5A3E11-681E-9CF8-03FC-F626E2A0EEF5}"/>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299644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E6E7-9D9F-C400-B874-8780E027DA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D2BF88-6910-2EAC-8669-AA1CDCFCA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203C58-CF18-88C1-A0DC-D5E9D073BBFC}"/>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5" name="Footer Placeholder 4">
            <a:extLst>
              <a:ext uri="{FF2B5EF4-FFF2-40B4-BE49-F238E27FC236}">
                <a16:creationId xmlns:a16="http://schemas.microsoft.com/office/drawing/2014/main" id="{B9744B48-FB2F-5E5A-3667-B95B4B08C8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C688E-728D-97CF-234E-9D1F6C69E63B}"/>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3333325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FCA16-7BFE-E72D-DC84-15CE11E61C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DFE7E-62A2-6FDB-75AB-5AD9FB340B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2E041B-478F-E3BE-4A81-FAB44C2E8E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525384-DE3D-B167-26B7-4C85000B64A8}"/>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6" name="Footer Placeholder 5">
            <a:extLst>
              <a:ext uri="{FF2B5EF4-FFF2-40B4-BE49-F238E27FC236}">
                <a16:creationId xmlns:a16="http://schemas.microsoft.com/office/drawing/2014/main" id="{CF3E66F5-D528-CE9C-3AF2-FB81133845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02F6BD-D865-1C70-45D9-5C8DFE194004}"/>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3662389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1E6AA-3EB4-4A3E-990E-A9812E21F1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A7941D-AB55-1651-531D-64FE001541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BC19A4-E37D-5D65-8CAC-9CDCA00F10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714210-AB4E-5CE6-CCA9-2FDCF366AF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C3F858-2A8B-779C-D66F-55AA7DD5B6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DE61CD-E277-8004-6FD7-50E13FF19FCE}"/>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8" name="Footer Placeholder 7">
            <a:extLst>
              <a:ext uri="{FF2B5EF4-FFF2-40B4-BE49-F238E27FC236}">
                <a16:creationId xmlns:a16="http://schemas.microsoft.com/office/drawing/2014/main" id="{177FFDF5-E9A8-83F7-9402-D60FD63406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F00164-C66D-A05E-E5B5-A96D8C025BCE}"/>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270195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F7F09-B29F-8A33-0A3B-7345AD04F0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38EF84-B2A9-B8BB-529A-8942D9F12CF5}"/>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4" name="Footer Placeholder 3">
            <a:extLst>
              <a:ext uri="{FF2B5EF4-FFF2-40B4-BE49-F238E27FC236}">
                <a16:creationId xmlns:a16="http://schemas.microsoft.com/office/drawing/2014/main" id="{618F6D64-4473-D899-2392-C6ACF9AE99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6C02C7-B641-2F90-7737-C9BB37DD8315}"/>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2263434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733A96-CEA5-CD58-4FD1-9B2FF47BC49E}"/>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3" name="Footer Placeholder 2">
            <a:extLst>
              <a:ext uri="{FF2B5EF4-FFF2-40B4-BE49-F238E27FC236}">
                <a16:creationId xmlns:a16="http://schemas.microsoft.com/office/drawing/2014/main" id="{7648A600-A320-9EB7-F2D0-817FABA813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93B5CE-B6B1-1B2A-0B57-ACD1F10C0C3D}"/>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916422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C4CD-BFE8-EC11-A3B6-94CA8A5DF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225432-A941-4031-BEB8-F7A2CE7E71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0CC266-8E19-58AC-A92D-E96C74465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0C5CDF-FFD7-694C-B114-65474552D8B3}"/>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6" name="Footer Placeholder 5">
            <a:extLst>
              <a:ext uri="{FF2B5EF4-FFF2-40B4-BE49-F238E27FC236}">
                <a16:creationId xmlns:a16="http://schemas.microsoft.com/office/drawing/2014/main" id="{5DDE9E02-13D2-1228-9E56-36125D0206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35779-81E5-CED6-17B3-A0556DC5DF4C}"/>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3033644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A23B-65E9-6C8C-5C0D-46D47206D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B8EBA3-D5C2-55F3-1C16-386A24E0AF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6DE70E-B582-9FCD-F9B4-693FDD562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B1F84B-7D91-B646-E22C-11441CE8413E}"/>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6" name="Footer Placeholder 5">
            <a:extLst>
              <a:ext uri="{FF2B5EF4-FFF2-40B4-BE49-F238E27FC236}">
                <a16:creationId xmlns:a16="http://schemas.microsoft.com/office/drawing/2014/main" id="{39FD8E21-8CF4-393E-8599-80A9A464A4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B00991-95BC-039F-6E4E-8386A8C598AB}"/>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3569575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1545E-FF27-AB83-B262-DB50EDF36B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D28578-65FF-2372-4C99-CC79032563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AC54AB-8C43-ED4E-419F-02F48FC1516A}"/>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5" name="Footer Placeholder 4">
            <a:extLst>
              <a:ext uri="{FF2B5EF4-FFF2-40B4-BE49-F238E27FC236}">
                <a16:creationId xmlns:a16="http://schemas.microsoft.com/office/drawing/2014/main" id="{3BBAE71E-80DC-E4CA-0AC6-01EA9AF576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5CAD63-788E-665A-B265-5C7F45A01034}"/>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4120272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9A0406-ED75-FC90-F866-0FA8874692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88CE5A-3D5D-863E-5E2D-2045B2451B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0BCC4E-7200-F8B4-616D-55F99E6E650B}"/>
              </a:ext>
            </a:extLst>
          </p:cNvPr>
          <p:cNvSpPr>
            <a:spLocks noGrp="1"/>
          </p:cNvSpPr>
          <p:nvPr>
            <p:ph type="dt" sz="half" idx="10"/>
          </p:nvPr>
        </p:nvSpPr>
        <p:spPr/>
        <p:txBody>
          <a:bodyPr/>
          <a:lstStyle/>
          <a:p>
            <a:fld id="{A21C3A27-DBE3-413D-924B-3C062752E2CE}" type="datetimeFigureOut">
              <a:rPr lang="en-US" smtClean="0"/>
              <a:t>9/3/2025</a:t>
            </a:fld>
            <a:endParaRPr lang="en-US"/>
          </a:p>
        </p:txBody>
      </p:sp>
      <p:sp>
        <p:nvSpPr>
          <p:cNvPr id="5" name="Footer Placeholder 4">
            <a:extLst>
              <a:ext uri="{FF2B5EF4-FFF2-40B4-BE49-F238E27FC236}">
                <a16:creationId xmlns:a16="http://schemas.microsoft.com/office/drawing/2014/main" id="{BB46A177-66A7-845B-CD39-075F53DAD9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DFDE93-5374-6CE0-E192-AAA8CF30EA9E}"/>
              </a:ext>
            </a:extLst>
          </p:cNvPr>
          <p:cNvSpPr>
            <a:spLocks noGrp="1"/>
          </p:cNvSpPr>
          <p:nvPr>
            <p:ph type="sldNum" sz="quarter" idx="12"/>
          </p:nvPr>
        </p:nvSpPr>
        <p:spPr/>
        <p:txBody>
          <a:bodyPr/>
          <a:lstStyle/>
          <a:p>
            <a:fld id="{7F400298-744C-43D1-BE2F-9FA97F4D447D}" type="slidenum">
              <a:rPr lang="en-US" smtClean="0"/>
              <a:t>‹#›</a:t>
            </a:fld>
            <a:endParaRPr lang="en-US"/>
          </a:p>
        </p:txBody>
      </p:sp>
    </p:spTree>
    <p:extLst>
      <p:ext uri="{BB962C8B-B14F-4D97-AF65-F5344CB8AC3E}">
        <p14:creationId xmlns:p14="http://schemas.microsoft.com/office/powerpoint/2010/main" val="2931230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6A37A2D-BC07-49E3-994B-2EAE1B6968A0}"/>
              </a:ext>
            </a:extLst>
          </p:cNvPr>
          <p:cNvSpPr>
            <a:spLocks noGrp="1"/>
          </p:cNvSpPr>
          <p:nvPr>
            <p:ph type="dt" sz="half" idx="10"/>
          </p:nvPr>
        </p:nvSpPr>
        <p:spPr/>
        <p:txBody>
          <a:bodyPr/>
          <a:lstStyle/>
          <a:p>
            <a:fld id="{FAAC65FF-C313-4088-A265-05F8490C6425}" type="datetime1">
              <a:rPr lang="en-US" smtClean="0"/>
              <a:t>9/3/2025</a:t>
            </a:fld>
            <a:endParaRPr lang="en-US"/>
          </a:p>
        </p:txBody>
      </p:sp>
      <p:sp>
        <p:nvSpPr>
          <p:cNvPr id="6" name="Slide Number Placeholder 5">
            <a:extLst>
              <a:ext uri="{FF2B5EF4-FFF2-40B4-BE49-F238E27FC236}">
                <a16:creationId xmlns:a16="http://schemas.microsoft.com/office/drawing/2014/main" id="{826C7901-5327-4568-8A67-9E88BEBCBD55}"/>
              </a:ext>
            </a:extLst>
          </p:cNvPr>
          <p:cNvSpPr>
            <a:spLocks noGrp="1"/>
          </p:cNvSpPr>
          <p:nvPr>
            <p:ph type="sldNum" sz="quarter" idx="12"/>
          </p:nvPr>
        </p:nvSpPr>
        <p:spPr/>
        <p:txBody>
          <a:bodyPr/>
          <a:lstStyle/>
          <a:p>
            <a:fld id="{13026B4D-A38E-428F-A99A-F3C4B9B291D6}" type="slidenum">
              <a:rPr lang="en-US" smtClean="0"/>
              <a:t>‹#›</a:t>
            </a:fld>
            <a:endParaRPr lang="en-US"/>
          </a:p>
        </p:txBody>
      </p:sp>
      <p:cxnSp>
        <p:nvCxnSpPr>
          <p:cNvPr id="7" name="Straight Connector 6">
            <a:extLst>
              <a:ext uri="{FF2B5EF4-FFF2-40B4-BE49-F238E27FC236}">
                <a16:creationId xmlns:a16="http://schemas.microsoft.com/office/drawing/2014/main" id="{37B97F51-92B6-46D6-9DBC-94038132B83F}"/>
              </a:ext>
            </a:extLst>
          </p:cNvPr>
          <p:cNvCxnSpPr>
            <a:cxnSpLocks/>
          </p:cNvCxnSpPr>
          <p:nvPr userDrawn="1"/>
        </p:nvCxnSpPr>
        <p:spPr>
          <a:xfrm>
            <a:off x="749147" y="723695"/>
            <a:ext cx="1068636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2B59C4E-E60B-47ED-ABE9-BE900D28D6E6}"/>
              </a:ext>
            </a:extLst>
          </p:cNvPr>
          <p:cNvCxnSpPr>
            <a:cxnSpLocks/>
          </p:cNvCxnSpPr>
          <p:nvPr userDrawn="1"/>
        </p:nvCxnSpPr>
        <p:spPr>
          <a:xfrm>
            <a:off x="838200" y="6133895"/>
            <a:ext cx="105156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39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F71215-B2CB-A21D-795C-44BFA82923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0AF5AC-5941-D3F2-7968-1906B7A765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B3717B-1681-44FA-980D-A1F8A01F3F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1C3A27-DBE3-413D-924B-3C062752E2CE}" type="datetimeFigureOut">
              <a:rPr lang="en-US" smtClean="0"/>
              <a:t>9/3/2025</a:t>
            </a:fld>
            <a:endParaRPr lang="en-US"/>
          </a:p>
        </p:txBody>
      </p:sp>
      <p:sp>
        <p:nvSpPr>
          <p:cNvPr id="5" name="Footer Placeholder 4">
            <a:extLst>
              <a:ext uri="{FF2B5EF4-FFF2-40B4-BE49-F238E27FC236}">
                <a16:creationId xmlns:a16="http://schemas.microsoft.com/office/drawing/2014/main" id="{322AD916-BEAE-64C1-5001-09701D8103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20D5FB-10B1-4327-2E2E-4B0BBC7084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400298-744C-43D1-BE2F-9FA97F4D447D}" type="slidenum">
              <a:rPr lang="en-US" smtClean="0"/>
              <a:t>‹#›</a:t>
            </a:fld>
            <a:endParaRPr lang="en-US"/>
          </a:p>
        </p:txBody>
      </p:sp>
    </p:spTree>
    <p:extLst>
      <p:ext uri="{BB962C8B-B14F-4D97-AF65-F5344CB8AC3E}">
        <p14:creationId xmlns:p14="http://schemas.microsoft.com/office/powerpoint/2010/main" val="2626889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8D9781-5147-D064-4986-FC8E7459F980}"/>
              </a:ext>
            </a:extLst>
          </p:cNvPr>
          <p:cNvSpPr txBox="1"/>
          <p:nvPr/>
        </p:nvSpPr>
        <p:spPr>
          <a:xfrm>
            <a:off x="676125" y="1145431"/>
            <a:ext cx="4620584" cy="456713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dirty="0">
                <a:solidFill>
                  <a:schemeClr val="accent4">
                    <a:lumMod val="50000"/>
                  </a:schemeClr>
                </a:solidFill>
                <a:latin typeface="+mj-lt"/>
                <a:ea typeface="+mj-ea"/>
                <a:cs typeface="+mj-cs"/>
              </a:rPr>
              <a:t>Tradecraft Intro</a:t>
            </a:r>
          </a:p>
        </p:txBody>
      </p:sp>
      <p:pic>
        <p:nvPicPr>
          <p:cNvPr id="6" name="Picture 5">
            <a:extLst>
              <a:ext uri="{FF2B5EF4-FFF2-40B4-BE49-F238E27FC236}">
                <a16:creationId xmlns:a16="http://schemas.microsoft.com/office/drawing/2014/main" id="{9658BA01-5903-8C32-08BA-6AA594B68625}"/>
              </a:ext>
            </a:extLst>
          </p:cNvPr>
          <p:cNvPicPr>
            <a:picLocks noChangeAspect="1"/>
          </p:cNvPicPr>
          <p:nvPr/>
        </p:nvPicPr>
        <p:blipFill>
          <a:blip r:embed="rId2"/>
          <a:srcRect t="7034" r="-1"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16275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C393CF-3776-C694-F619-4248A6A691E2}"/>
              </a:ext>
            </a:extLst>
          </p:cNvPr>
          <p:cNvSpPr txBox="1"/>
          <p:nvPr/>
        </p:nvSpPr>
        <p:spPr>
          <a:xfrm>
            <a:off x="589280" y="335280"/>
            <a:ext cx="7762240" cy="646331"/>
          </a:xfrm>
          <a:prstGeom prst="rect">
            <a:avLst/>
          </a:prstGeom>
          <a:noFill/>
        </p:spPr>
        <p:txBody>
          <a:bodyPr wrap="square" rtlCol="0">
            <a:spAutoFit/>
          </a:bodyPr>
          <a:lstStyle/>
          <a:p>
            <a:r>
              <a:rPr lang="en-US" sz="3600" dirty="0">
                <a:solidFill>
                  <a:schemeClr val="accent4">
                    <a:lumMod val="50000"/>
                  </a:schemeClr>
                </a:solidFill>
              </a:rPr>
              <a:t>Why Do We Use Analytic Tradecraft?</a:t>
            </a:r>
          </a:p>
        </p:txBody>
      </p:sp>
      <p:pic>
        <p:nvPicPr>
          <p:cNvPr id="3" name="Picture 2">
            <a:extLst>
              <a:ext uri="{FF2B5EF4-FFF2-40B4-BE49-F238E27FC236}">
                <a16:creationId xmlns:a16="http://schemas.microsoft.com/office/drawing/2014/main" id="{7DDE65CA-7A79-4A06-1477-AEBB9F4078AD}"/>
              </a:ext>
            </a:extLst>
          </p:cNvPr>
          <p:cNvPicPr>
            <a:picLocks noChangeAspect="1"/>
          </p:cNvPicPr>
          <p:nvPr/>
        </p:nvPicPr>
        <p:blipFill>
          <a:blip r:embed="rId3"/>
          <a:stretch>
            <a:fillRect/>
          </a:stretch>
        </p:blipFill>
        <p:spPr>
          <a:xfrm rot="233814">
            <a:off x="7548527" y="550910"/>
            <a:ext cx="4498204" cy="4428076"/>
          </a:xfrm>
          <a:prstGeom prst="rect">
            <a:avLst/>
          </a:prstGeom>
        </p:spPr>
      </p:pic>
      <p:sp>
        <p:nvSpPr>
          <p:cNvPr id="4" name="TextBox 3">
            <a:extLst>
              <a:ext uri="{FF2B5EF4-FFF2-40B4-BE49-F238E27FC236}">
                <a16:creationId xmlns:a16="http://schemas.microsoft.com/office/drawing/2014/main" id="{E739C770-040F-473B-8053-7E97ACF0A2D7}"/>
              </a:ext>
            </a:extLst>
          </p:cNvPr>
          <p:cNvSpPr txBox="1"/>
          <p:nvPr/>
        </p:nvSpPr>
        <p:spPr>
          <a:xfrm>
            <a:off x="675057" y="1284055"/>
            <a:ext cx="5420943" cy="2554802"/>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n-US" sz="2800" dirty="0">
                <a:solidFill>
                  <a:schemeClr val="accent4">
                    <a:lumMod val="50000"/>
                  </a:schemeClr>
                </a:solidFill>
              </a:rPr>
              <a:t>9/11:</a:t>
            </a:r>
          </a:p>
          <a:p>
            <a:pPr marL="742956" lvl="1" indent="-285756">
              <a:buFont typeface="Arial" panose="020B0604020202020204" pitchFamily="34" charset="0"/>
              <a:buChar char="•"/>
              <a:defRPr/>
            </a:pPr>
            <a:r>
              <a:rPr lang="en-US" sz="2400" kern="0" dirty="0">
                <a:solidFill>
                  <a:schemeClr val="accent4">
                    <a:lumMod val="50000"/>
                  </a:schemeClr>
                </a:solidFill>
              </a:rPr>
              <a:t>Lack of </a:t>
            </a:r>
            <a:r>
              <a:rPr kumimoji="0" lang="en-US" sz="2400" b="0" i="0" u="none" strike="noStrike" kern="0" cap="none" spc="0" normalizeH="0" baseline="0" noProof="0" dirty="0">
                <a:ln>
                  <a:noFill/>
                </a:ln>
                <a:solidFill>
                  <a:schemeClr val="accent4">
                    <a:lumMod val="50000"/>
                  </a:schemeClr>
                </a:solidFill>
                <a:effectLst/>
                <a:uLnTx/>
                <a:uFillTx/>
              </a:rPr>
              <a:t>Imagination</a:t>
            </a:r>
          </a:p>
          <a:p>
            <a:pPr marL="742956" lvl="1" indent="-285756">
              <a:buFont typeface="Arial" panose="020B0604020202020204" pitchFamily="34" charset="0"/>
              <a:buChar char="•"/>
              <a:defRPr/>
            </a:pPr>
            <a:r>
              <a:rPr lang="en-US" sz="2400" kern="0" dirty="0">
                <a:solidFill>
                  <a:schemeClr val="accent4">
                    <a:lumMod val="50000"/>
                  </a:schemeClr>
                </a:solidFill>
              </a:rPr>
              <a:t>Bias</a:t>
            </a:r>
            <a:endParaRPr kumimoji="0" lang="en-US" sz="2400" b="0" i="0" u="none" strike="noStrike" kern="0" cap="none" spc="0" normalizeH="0" baseline="0" noProof="0" dirty="0">
              <a:ln>
                <a:noFill/>
              </a:ln>
              <a:solidFill>
                <a:schemeClr val="accent4">
                  <a:lumMod val="50000"/>
                </a:schemeClr>
              </a:solidFill>
              <a:effectLst/>
              <a:uLnTx/>
              <a:uFillTx/>
            </a:endParaRPr>
          </a:p>
          <a:p>
            <a:pPr marL="742956" lvl="1" indent="-285756">
              <a:buFont typeface="Arial" panose="020B0604020202020204" pitchFamily="34" charset="0"/>
              <a:buChar char="•"/>
              <a:defRPr/>
            </a:pPr>
            <a:r>
              <a:rPr lang="en-US" sz="2400" kern="0" dirty="0">
                <a:solidFill>
                  <a:schemeClr val="accent4">
                    <a:lumMod val="50000"/>
                  </a:schemeClr>
                </a:solidFill>
              </a:rPr>
              <a:t> No I</a:t>
            </a:r>
            <a:r>
              <a:rPr kumimoji="0" lang="en-US" sz="2400" b="0" i="0" u="none" strike="noStrike" kern="0" cap="none" spc="0" normalizeH="0" baseline="0" noProof="0" dirty="0" err="1">
                <a:ln>
                  <a:noFill/>
                </a:ln>
                <a:solidFill>
                  <a:schemeClr val="accent4">
                    <a:lumMod val="50000"/>
                  </a:schemeClr>
                </a:solidFill>
                <a:effectLst/>
                <a:uLnTx/>
                <a:uFillTx/>
              </a:rPr>
              <a:t>nformation</a:t>
            </a:r>
            <a:r>
              <a:rPr kumimoji="0" lang="en-US" sz="2400" b="0" i="0" u="none" strike="noStrike" kern="0" cap="none" spc="0" normalizeH="0" baseline="0" noProof="0" dirty="0">
                <a:ln>
                  <a:noFill/>
                </a:ln>
                <a:solidFill>
                  <a:schemeClr val="accent4">
                    <a:lumMod val="50000"/>
                  </a:schemeClr>
                </a:solidFill>
                <a:effectLst/>
                <a:uLnTx/>
                <a:uFillTx/>
              </a:rPr>
              <a:t> </a:t>
            </a:r>
            <a:r>
              <a:rPr lang="en-US" sz="2400" kern="0" dirty="0">
                <a:solidFill>
                  <a:schemeClr val="accent4">
                    <a:lumMod val="50000"/>
                  </a:schemeClr>
                </a:solidFill>
              </a:rPr>
              <a:t>S</a:t>
            </a:r>
            <a:r>
              <a:rPr kumimoji="0" lang="en-US" sz="2400" b="0" i="0" u="none" strike="noStrike" kern="0" cap="none" spc="0" normalizeH="0" baseline="0" noProof="0" dirty="0">
                <a:ln>
                  <a:noFill/>
                </a:ln>
                <a:solidFill>
                  <a:schemeClr val="accent4">
                    <a:lumMod val="50000"/>
                  </a:schemeClr>
                </a:solidFill>
                <a:effectLst/>
                <a:uLnTx/>
                <a:uFillTx/>
              </a:rPr>
              <a:t>haring</a:t>
            </a:r>
          </a:p>
          <a:p>
            <a:pPr marL="742956" lvl="1" indent="-285756">
              <a:buFont typeface="Arial" panose="020B0604020202020204" pitchFamily="34" charset="0"/>
              <a:buChar char="•"/>
              <a:defRPr/>
            </a:pPr>
            <a:r>
              <a:rPr lang="en-US" sz="2400" kern="0" dirty="0">
                <a:solidFill>
                  <a:schemeClr val="accent4">
                    <a:lumMod val="50000"/>
                  </a:schemeClr>
                </a:solidFill>
              </a:rPr>
              <a:t>New T</a:t>
            </a:r>
            <a:r>
              <a:rPr kumimoji="0" lang="en-US" sz="2400" b="0" i="0" u="none" strike="noStrike" kern="0" cap="none" spc="0" normalizeH="0" baseline="0" noProof="0" dirty="0" err="1">
                <a:ln>
                  <a:noFill/>
                </a:ln>
                <a:solidFill>
                  <a:schemeClr val="accent4">
                    <a:lumMod val="50000"/>
                  </a:schemeClr>
                </a:solidFill>
                <a:effectLst/>
                <a:uLnTx/>
                <a:uFillTx/>
              </a:rPr>
              <a:t>ransnational</a:t>
            </a:r>
            <a:r>
              <a:rPr kumimoji="0" lang="en-US" sz="2400" b="0" i="0" u="none" strike="noStrike" kern="0" cap="none" spc="0" normalizeH="0" baseline="0" noProof="0" dirty="0">
                <a:ln>
                  <a:noFill/>
                </a:ln>
                <a:solidFill>
                  <a:schemeClr val="accent4">
                    <a:lumMod val="50000"/>
                  </a:schemeClr>
                </a:solidFill>
                <a:effectLst/>
                <a:uLnTx/>
                <a:uFillTx/>
              </a:rPr>
              <a:t> </a:t>
            </a:r>
            <a:r>
              <a:rPr lang="en-US" sz="2400" kern="0" dirty="0">
                <a:solidFill>
                  <a:schemeClr val="accent4">
                    <a:lumMod val="50000"/>
                  </a:schemeClr>
                </a:solidFill>
              </a:rPr>
              <a:t>T</a:t>
            </a:r>
            <a:r>
              <a:rPr kumimoji="0" lang="en-US" sz="2400" b="0" i="0" u="none" strike="noStrike" kern="0" cap="none" spc="0" normalizeH="0" baseline="0" noProof="0" dirty="0" err="1">
                <a:ln>
                  <a:noFill/>
                </a:ln>
                <a:solidFill>
                  <a:schemeClr val="accent4">
                    <a:lumMod val="50000"/>
                  </a:schemeClr>
                </a:solidFill>
                <a:effectLst/>
                <a:uLnTx/>
                <a:uFillTx/>
              </a:rPr>
              <a:t>hreats</a:t>
            </a:r>
            <a:endParaRPr kumimoji="0" lang="en-US" sz="2400" b="0" i="0" u="none" strike="noStrike" kern="0" cap="none" spc="0" normalizeH="0" baseline="0" noProof="0" dirty="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dirty="0">
              <a:ln>
                <a:noFill/>
              </a:ln>
              <a:solidFill>
                <a:prstClr val="black"/>
              </a:solidFill>
              <a:effectLst/>
              <a:uLnTx/>
              <a:uFillTx/>
            </a:endParaRPr>
          </a:p>
        </p:txBody>
      </p:sp>
      <p:sp>
        <p:nvSpPr>
          <p:cNvPr id="6" name="TextBox 5">
            <a:extLst>
              <a:ext uri="{FF2B5EF4-FFF2-40B4-BE49-F238E27FC236}">
                <a16:creationId xmlns:a16="http://schemas.microsoft.com/office/drawing/2014/main" id="{03DB9A9C-AC3A-AA98-1818-16F32379B8C4}"/>
              </a:ext>
            </a:extLst>
          </p:cNvPr>
          <p:cNvSpPr txBox="1"/>
          <p:nvPr/>
        </p:nvSpPr>
        <p:spPr>
          <a:xfrm>
            <a:off x="4927600" y="4548282"/>
            <a:ext cx="6847840" cy="2000548"/>
          </a:xfrm>
          <a:prstGeom prst="rect">
            <a:avLst/>
          </a:prstGeom>
          <a:noFill/>
        </p:spPr>
        <p:txBody>
          <a:bodyPr wrap="square" rtlCol="0">
            <a:spAutoFit/>
          </a:bodyPr>
          <a:lstStyle/>
          <a:p>
            <a:r>
              <a:rPr lang="en-US" sz="2800" dirty="0">
                <a:solidFill>
                  <a:schemeClr val="accent4">
                    <a:lumMod val="50000"/>
                  </a:schemeClr>
                </a:solidFill>
              </a:rPr>
              <a:t>WMD &amp; Iraq:</a:t>
            </a:r>
          </a:p>
          <a:p>
            <a:pPr marL="742956" lvl="1" indent="-285756">
              <a:buFont typeface="Arial" panose="020B0604020202020204" pitchFamily="34" charset="0"/>
              <a:buChar char="•"/>
            </a:pPr>
            <a:r>
              <a:rPr lang="en-US" sz="2400" dirty="0">
                <a:solidFill>
                  <a:schemeClr val="accent4">
                    <a:lumMod val="50000"/>
                  </a:schemeClr>
                </a:solidFill>
              </a:rPr>
              <a:t>Untested Assumptions and Inferences</a:t>
            </a:r>
          </a:p>
          <a:p>
            <a:pPr marL="742956" lvl="1" indent="-285756">
              <a:buFont typeface="Arial" panose="020B0604020202020204" pitchFamily="34" charset="0"/>
              <a:buChar char="•"/>
            </a:pPr>
            <a:r>
              <a:rPr lang="en-US" sz="2400" dirty="0">
                <a:solidFill>
                  <a:schemeClr val="accent4">
                    <a:lumMod val="50000"/>
                  </a:schemeClr>
                </a:solidFill>
              </a:rPr>
              <a:t>Intelligence Gaps/Lack of evidence</a:t>
            </a:r>
          </a:p>
          <a:p>
            <a:pPr marL="742956" lvl="1" indent="-285756">
              <a:buFont typeface="Arial" panose="020B0604020202020204" pitchFamily="34" charset="0"/>
              <a:buChar char="•"/>
            </a:pPr>
            <a:r>
              <a:rPr lang="en-US" sz="2400" dirty="0">
                <a:solidFill>
                  <a:schemeClr val="accent4">
                    <a:lumMod val="50000"/>
                  </a:schemeClr>
                </a:solidFill>
              </a:rPr>
              <a:t>No Source Vetting or Clear Descriptions</a:t>
            </a:r>
          </a:p>
          <a:p>
            <a:pPr marL="742956" lvl="1" indent="-285756">
              <a:buFont typeface="Arial" panose="020B0604020202020204" pitchFamily="34" charset="0"/>
              <a:buChar char="•"/>
            </a:pPr>
            <a:r>
              <a:rPr lang="en-US" sz="2400" dirty="0">
                <a:solidFill>
                  <a:schemeClr val="accent4">
                    <a:lumMod val="50000"/>
                  </a:schemeClr>
                </a:solidFill>
              </a:rPr>
              <a:t>Uncertainties/probabilities</a:t>
            </a:r>
          </a:p>
        </p:txBody>
      </p:sp>
      <p:grpSp>
        <p:nvGrpSpPr>
          <p:cNvPr id="7" name="Group 6">
            <a:extLst>
              <a:ext uri="{FF2B5EF4-FFF2-40B4-BE49-F238E27FC236}">
                <a16:creationId xmlns:a16="http://schemas.microsoft.com/office/drawing/2014/main" id="{FC860F57-4D90-8232-C840-11902EDBBCC0}"/>
              </a:ext>
            </a:extLst>
          </p:cNvPr>
          <p:cNvGrpSpPr/>
          <p:nvPr/>
        </p:nvGrpSpPr>
        <p:grpSpPr>
          <a:xfrm>
            <a:off x="-121398" y="4342376"/>
            <a:ext cx="4469392" cy="2537487"/>
            <a:chOff x="588987" y="4517594"/>
            <a:chExt cx="3748371" cy="2126730"/>
          </a:xfrm>
        </p:grpSpPr>
        <p:pic>
          <p:nvPicPr>
            <p:cNvPr id="10" name="Picture 9">
              <a:extLst>
                <a:ext uri="{FF2B5EF4-FFF2-40B4-BE49-F238E27FC236}">
                  <a16:creationId xmlns:a16="http://schemas.microsoft.com/office/drawing/2014/main" id="{18F8733E-9A05-4D1F-A18D-3A7F1347844B}"/>
                </a:ext>
              </a:extLst>
            </p:cNvPr>
            <p:cNvPicPr>
              <a:picLocks noChangeAspect="1"/>
            </p:cNvPicPr>
            <p:nvPr/>
          </p:nvPicPr>
          <p:blipFill rotWithShape="1">
            <a:blip r:embed="rId4"/>
            <a:srcRect l="-2908" t="14330" r="1491"/>
            <a:stretch/>
          </p:blipFill>
          <p:spPr>
            <a:xfrm>
              <a:off x="825825" y="4643776"/>
              <a:ext cx="3511533" cy="2000548"/>
            </a:xfrm>
            <a:prstGeom prst="roundRect">
              <a:avLst/>
            </a:prstGeom>
          </p:spPr>
        </p:pic>
        <p:sp>
          <p:nvSpPr>
            <p:cNvPr id="5" name="TextBox 4">
              <a:extLst>
                <a:ext uri="{FF2B5EF4-FFF2-40B4-BE49-F238E27FC236}">
                  <a16:creationId xmlns:a16="http://schemas.microsoft.com/office/drawing/2014/main" id="{1767CA3D-CFBA-BD05-05D2-CA5B4C51CB3F}"/>
                </a:ext>
              </a:extLst>
            </p:cNvPr>
            <p:cNvSpPr txBox="1"/>
            <p:nvPr/>
          </p:nvSpPr>
          <p:spPr>
            <a:xfrm rot="20692958">
              <a:off x="588987" y="4517594"/>
              <a:ext cx="3668485" cy="830997"/>
            </a:xfrm>
            <a:prstGeom prst="rect">
              <a:avLst/>
            </a:prstGeom>
            <a:noFill/>
          </p:spPr>
          <p:txBody>
            <a:bodyPr wrap="square" rtlCol="0">
              <a:spAutoFit/>
            </a:bodyPr>
            <a:lstStyle/>
            <a:p>
              <a:pPr algn="ctr"/>
              <a:r>
                <a:rPr lang="en-US" sz="4800" b="1" dirty="0">
                  <a:solidFill>
                    <a:srgbClr val="C00000"/>
                  </a:solidFill>
                  <a:effectLst>
                    <a:outerShdw blurRad="38100" dist="38100" dir="2700000" algn="tl">
                      <a:srgbClr val="000000">
                        <a:alpha val="43137"/>
                      </a:srgbClr>
                    </a:outerShdw>
                  </a:effectLst>
                </a:rPr>
                <a:t>Intelligence</a:t>
              </a:r>
            </a:p>
          </p:txBody>
        </p:sp>
      </p:grpSp>
    </p:spTree>
    <p:extLst>
      <p:ext uri="{BB962C8B-B14F-4D97-AF65-F5344CB8AC3E}">
        <p14:creationId xmlns:p14="http://schemas.microsoft.com/office/powerpoint/2010/main" val="4065944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41A561C-77A5-0673-8F17-036CE5A2109A}"/>
              </a:ext>
            </a:extLst>
          </p:cNvPr>
          <p:cNvSpPr txBox="1"/>
          <p:nvPr/>
        </p:nvSpPr>
        <p:spPr>
          <a:xfrm>
            <a:off x="1614820" y="32232"/>
            <a:ext cx="9738980" cy="954107"/>
          </a:xfrm>
          <a:prstGeom prst="rect">
            <a:avLst/>
          </a:prstGeom>
          <a:noFill/>
        </p:spPr>
        <p:txBody>
          <a:bodyPr wrap="square">
            <a:spAutoFit/>
          </a:bodyPr>
          <a:lstStyle/>
          <a:p>
            <a:pPr algn="ctr"/>
            <a:r>
              <a:rPr lang="en-US" sz="3200" b="1" dirty="0">
                <a:solidFill>
                  <a:schemeClr val="accent4">
                    <a:lumMod val="50000"/>
                  </a:schemeClr>
                </a:solidFill>
              </a:rPr>
              <a:t>U.S. Analytic Standards &amp; Tradecraft Standards</a:t>
            </a:r>
          </a:p>
          <a:p>
            <a:pPr algn="ctr"/>
            <a:endParaRPr lang="en-US" sz="2400" b="1" dirty="0"/>
          </a:p>
        </p:txBody>
      </p:sp>
      <p:graphicFrame>
        <p:nvGraphicFramePr>
          <p:cNvPr id="19" name="Table 18">
            <a:extLst>
              <a:ext uri="{FF2B5EF4-FFF2-40B4-BE49-F238E27FC236}">
                <a16:creationId xmlns:a16="http://schemas.microsoft.com/office/drawing/2014/main" id="{D50996A5-E7AF-CA68-3E97-E7DA84598914}"/>
              </a:ext>
            </a:extLst>
          </p:cNvPr>
          <p:cNvGraphicFramePr>
            <a:graphicFrameLocks noGrp="1"/>
          </p:cNvGraphicFramePr>
          <p:nvPr>
            <p:extLst>
              <p:ext uri="{D42A27DB-BD31-4B8C-83A1-F6EECF244321}">
                <p14:modId xmlns:p14="http://schemas.microsoft.com/office/powerpoint/2010/main" val="1915111741"/>
              </p:ext>
            </p:extLst>
          </p:nvPr>
        </p:nvGraphicFramePr>
        <p:xfrm>
          <a:off x="2779593" y="2358150"/>
          <a:ext cx="8128000" cy="3596640"/>
        </p:xfrm>
        <a:graphic>
          <a:graphicData uri="http://schemas.openxmlformats.org/drawingml/2006/table">
            <a:tbl>
              <a:tblPr firstRow="1" bandRow="1">
                <a:tableStyleId>{5C22544A-7EE6-4342-B048-85BDC9FD1C3A}</a:tableStyleId>
              </a:tblPr>
              <a:tblGrid>
                <a:gridCol w="2935409">
                  <a:extLst>
                    <a:ext uri="{9D8B030D-6E8A-4147-A177-3AD203B41FA5}">
                      <a16:colId xmlns:a16="http://schemas.microsoft.com/office/drawing/2014/main" val="3150896821"/>
                    </a:ext>
                  </a:extLst>
                </a:gridCol>
                <a:gridCol w="5192591">
                  <a:extLst>
                    <a:ext uri="{9D8B030D-6E8A-4147-A177-3AD203B41FA5}">
                      <a16:colId xmlns:a16="http://schemas.microsoft.com/office/drawing/2014/main" val="26835887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4">
                              <a:lumMod val="50000"/>
                            </a:schemeClr>
                          </a:solidFill>
                        </a:rPr>
                        <a:t>Analytic Standards</a:t>
                      </a:r>
                    </a:p>
                    <a:p>
                      <a:endParaRPr lang="en-US" sz="2800" dirty="0">
                        <a:solidFill>
                          <a:schemeClr val="accent4">
                            <a:lumMod val="50000"/>
                          </a:schemeClr>
                        </a:solidFill>
                      </a:endParaRPr>
                    </a:p>
                  </a:txBody>
                  <a:tcPr anchor="ctr">
                    <a:lnL w="12700" cmpd="sng">
                      <a:noFill/>
                    </a:lnL>
                    <a:lnR w="12700" cmpd="sng">
                      <a:noFill/>
                    </a:lnR>
                    <a:lnT w="12700" cmpd="sng">
                      <a:noFill/>
                    </a:lnT>
                    <a:lnB w="762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0" dirty="0">
                        <a:solidFill>
                          <a:schemeClr val="accent4">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chemeClr val="accent4">
                              <a:lumMod val="50000"/>
                            </a:schemeClr>
                          </a:solidFill>
                        </a:rPr>
                        <a:t>Overarching principles meant to reenforce analytic integrity.</a:t>
                      </a:r>
                    </a:p>
                    <a:p>
                      <a:pPr algn="l"/>
                      <a:endParaRPr lang="en-US" sz="2800" dirty="0">
                        <a:solidFill>
                          <a:schemeClr val="accent4">
                            <a:lumMod val="50000"/>
                          </a:schemeClr>
                        </a:solidFill>
                      </a:endParaRPr>
                    </a:p>
                  </a:txBody>
                  <a:tcPr anchor="ctr">
                    <a:lnL w="12700" cmpd="sng">
                      <a:noFill/>
                    </a:lnL>
                    <a:lnR w="12700" cmpd="sng">
                      <a:noFill/>
                    </a:lnR>
                    <a:lnT w="12700" cmpd="sng">
                      <a:noFill/>
                    </a:lnT>
                    <a:lnB w="762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64948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dirty="0">
                        <a:solidFill>
                          <a:schemeClr val="accent4">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4">
                              <a:lumMod val="50000"/>
                            </a:schemeClr>
                          </a:solidFill>
                        </a:rPr>
                        <a:t>Tradecraft Standards</a:t>
                      </a:r>
                    </a:p>
                    <a:p>
                      <a:endParaRPr lang="en-US" sz="2800" dirty="0">
                        <a:solidFill>
                          <a:schemeClr val="accent4">
                            <a:lumMod val="50000"/>
                          </a:schemeClr>
                        </a:solidFill>
                      </a:endParaRPr>
                    </a:p>
                  </a:txBody>
                  <a:tcPr anchor="ctr">
                    <a:lnT w="76200" cap="flat" cmpd="sng" algn="ctr">
                      <a:solidFill>
                        <a:schemeClr val="accent4">
                          <a:lumMod val="50000"/>
                        </a:schemeClr>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chemeClr val="accent4">
                              <a:lumMod val="50000"/>
                            </a:schemeClr>
                          </a:solidFill>
                        </a:rPr>
                        <a:t>Common Foundational tools to guarantee rigor in analysis</a:t>
                      </a:r>
                    </a:p>
                  </a:txBody>
                  <a:tcPr anchor="ctr">
                    <a:lnT w="76200" cap="flat" cmpd="sng" algn="ctr">
                      <a:solidFill>
                        <a:schemeClr val="accent4">
                          <a:lumMod val="50000"/>
                        </a:schemeClr>
                      </a:solidFill>
                      <a:prstDash val="solid"/>
                      <a:round/>
                      <a:headEnd type="none" w="med" len="med"/>
                      <a:tailEnd type="none" w="med" len="med"/>
                    </a:lnT>
                    <a:noFill/>
                  </a:tcPr>
                </a:tc>
                <a:extLst>
                  <a:ext uri="{0D108BD9-81ED-4DB2-BD59-A6C34878D82A}">
                    <a16:rowId xmlns:a16="http://schemas.microsoft.com/office/drawing/2014/main" val="1166032724"/>
                  </a:ext>
                </a:extLst>
              </a:tr>
            </a:tbl>
          </a:graphicData>
        </a:graphic>
      </p:graphicFrame>
      <p:sp>
        <p:nvSpPr>
          <p:cNvPr id="20" name="TextBox 19">
            <a:extLst>
              <a:ext uri="{FF2B5EF4-FFF2-40B4-BE49-F238E27FC236}">
                <a16:creationId xmlns:a16="http://schemas.microsoft.com/office/drawing/2014/main" id="{ED8AD1F1-1A56-9EA8-4646-77CFCAE64B0C}"/>
              </a:ext>
            </a:extLst>
          </p:cNvPr>
          <p:cNvSpPr txBox="1"/>
          <p:nvPr/>
        </p:nvSpPr>
        <p:spPr>
          <a:xfrm>
            <a:off x="3048000" y="1256119"/>
            <a:ext cx="6433457" cy="646331"/>
          </a:xfrm>
          <a:prstGeom prst="rect">
            <a:avLst/>
          </a:prstGeom>
          <a:ln>
            <a:solidFill>
              <a:schemeClr val="accent4">
                <a:lumMod val="5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600" dirty="0">
                <a:solidFill>
                  <a:schemeClr val="bg1"/>
                </a:solidFill>
              </a:rPr>
              <a:t>2 Types of Standards</a:t>
            </a:r>
          </a:p>
        </p:txBody>
      </p:sp>
      <p:pic>
        <p:nvPicPr>
          <p:cNvPr id="23" name="Graphic 22" descr="Gears outline">
            <a:extLst>
              <a:ext uri="{FF2B5EF4-FFF2-40B4-BE49-F238E27FC236}">
                <a16:creationId xmlns:a16="http://schemas.microsoft.com/office/drawing/2014/main" id="{C4C368C4-1049-D4F6-A650-4810483223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9277" y="4343705"/>
            <a:ext cx="1611085" cy="1611085"/>
          </a:xfrm>
          <a:prstGeom prst="rect">
            <a:avLst/>
          </a:prstGeom>
        </p:spPr>
      </p:pic>
      <p:pic>
        <p:nvPicPr>
          <p:cNvPr id="28" name="Picture 27">
            <a:extLst>
              <a:ext uri="{FF2B5EF4-FFF2-40B4-BE49-F238E27FC236}">
                <a16:creationId xmlns:a16="http://schemas.microsoft.com/office/drawing/2014/main" id="{DAD1FF92-A14E-5F26-667D-35F930530A81}"/>
              </a:ext>
            </a:extLst>
          </p:cNvPr>
          <p:cNvPicPr>
            <a:picLocks noChangeAspect="1"/>
          </p:cNvPicPr>
          <p:nvPr/>
        </p:nvPicPr>
        <p:blipFill>
          <a:blip r:embed="rId5">
            <a:duotone>
              <a:schemeClr val="accent1">
                <a:shade val="45000"/>
                <a:satMod val="135000"/>
              </a:schemeClr>
              <a:prstClr val="white"/>
            </a:duotone>
          </a:blip>
          <a:srcRect l="16196" t="12444"/>
          <a:stretch/>
        </p:blipFill>
        <p:spPr>
          <a:xfrm>
            <a:off x="1120625" y="1796142"/>
            <a:ext cx="1611085" cy="1525835"/>
          </a:xfrm>
          <a:prstGeom prst="rect">
            <a:avLst/>
          </a:prstGeom>
        </p:spPr>
      </p:pic>
    </p:spTree>
    <p:extLst>
      <p:ext uri="{BB962C8B-B14F-4D97-AF65-F5344CB8AC3E}">
        <p14:creationId xmlns:p14="http://schemas.microsoft.com/office/powerpoint/2010/main" val="3847858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text&#10;&#10;AI-generated content may be incorrect.">
            <a:extLst>
              <a:ext uri="{FF2B5EF4-FFF2-40B4-BE49-F238E27FC236}">
                <a16:creationId xmlns:a16="http://schemas.microsoft.com/office/drawing/2014/main" id="{53CB948E-11E6-66C9-9ED0-9246015A4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313" y="1580632"/>
            <a:ext cx="5294716" cy="2978277"/>
          </a:xfrm>
          <a:prstGeom prst="rect">
            <a:avLst/>
          </a:prstGeom>
        </p:spPr>
      </p:pic>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Picture 4" descr="Text, timeline&#10;&#10;AI-generated content may be incorrect.">
            <a:extLst>
              <a:ext uri="{FF2B5EF4-FFF2-40B4-BE49-F238E27FC236}">
                <a16:creationId xmlns:a16="http://schemas.microsoft.com/office/drawing/2014/main" id="{6CAF910D-308B-20D6-65B0-B9E15F466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116" y="1580631"/>
            <a:ext cx="5294715" cy="2978277"/>
          </a:xfrm>
          <a:prstGeom prst="rect">
            <a:avLst/>
          </a:prstGeom>
        </p:spPr>
      </p:pic>
      <p:sp>
        <p:nvSpPr>
          <p:cNvPr id="4" name="TextBox 3">
            <a:extLst>
              <a:ext uri="{FF2B5EF4-FFF2-40B4-BE49-F238E27FC236}">
                <a16:creationId xmlns:a16="http://schemas.microsoft.com/office/drawing/2014/main" id="{0E39240D-56EC-8798-5EE2-B891EE8B3401}"/>
              </a:ext>
            </a:extLst>
          </p:cNvPr>
          <p:cNvSpPr txBox="1"/>
          <p:nvPr/>
        </p:nvSpPr>
        <p:spPr>
          <a:xfrm>
            <a:off x="1384327" y="505693"/>
            <a:ext cx="9738980" cy="954107"/>
          </a:xfrm>
          <a:prstGeom prst="rect">
            <a:avLst/>
          </a:prstGeom>
          <a:noFill/>
        </p:spPr>
        <p:txBody>
          <a:bodyPr wrap="square">
            <a:spAutoFit/>
          </a:bodyPr>
          <a:lstStyle/>
          <a:p>
            <a:pPr algn="ctr"/>
            <a:r>
              <a:rPr lang="en-US" sz="3200" b="1" dirty="0">
                <a:solidFill>
                  <a:schemeClr val="accent4">
                    <a:lumMod val="50000"/>
                  </a:schemeClr>
                </a:solidFill>
              </a:rPr>
              <a:t>U.S. Analytic &amp; Tradecraft Standards</a:t>
            </a:r>
          </a:p>
          <a:p>
            <a:pPr algn="ctr"/>
            <a:endParaRPr lang="en-US" sz="2400" b="1" dirty="0"/>
          </a:p>
        </p:txBody>
      </p:sp>
      <p:sp>
        <p:nvSpPr>
          <p:cNvPr id="7" name="TextBox 6">
            <a:extLst>
              <a:ext uri="{FF2B5EF4-FFF2-40B4-BE49-F238E27FC236}">
                <a16:creationId xmlns:a16="http://schemas.microsoft.com/office/drawing/2014/main" id="{CFBA66DA-363C-1049-2C34-51D48DF6437C}"/>
              </a:ext>
            </a:extLst>
          </p:cNvPr>
          <p:cNvSpPr txBox="1"/>
          <p:nvPr/>
        </p:nvSpPr>
        <p:spPr>
          <a:xfrm>
            <a:off x="698316" y="4760538"/>
            <a:ext cx="490463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rPr>
              <a:t>Overarching principles meant to reenforce analytic integrity.</a:t>
            </a:r>
          </a:p>
        </p:txBody>
      </p:sp>
      <p:sp>
        <p:nvSpPr>
          <p:cNvPr id="8" name="TextBox 7">
            <a:extLst>
              <a:ext uri="{FF2B5EF4-FFF2-40B4-BE49-F238E27FC236}">
                <a16:creationId xmlns:a16="http://schemas.microsoft.com/office/drawing/2014/main" id="{31526F16-25A4-6275-58EB-AF3E999CEF6E}"/>
              </a:ext>
            </a:extLst>
          </p:cNvPr>
          <p:cNvSpPr txBox="1"/>
          <p:nvPr/>
        </p:nvSpPr>
        <p:spPr>
          <a:xfrm>
            <a:off x="6445158" y="4715803"/>
            <a:ext cx="490463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defRPr/>
            </a:pPr>
            <a:r>
              <a:rPr lang="en-US" sz="2000" dirty="0">
                <a:solidFill>
                  <a:schemeClr val="bg1"/>
                </a:solidFill>
              </a:rPr>
              <a:t>Common Foundational tools to guarantee rigor in analysis</a:t>
            </a:r>
          </a:p>
        </p:txBody>
      </p:sp>
    </p:spTree>
    <p:extLst>
      <p:ext uri="{BB962C8B-B14F-4D97-AF65-F5344CB8AC3E}">
        <p14:creationId xmlns:p14="http://schemas.microsoft.com/office/powerpoint/2010/main" val="182828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C579980-7328-269D-770E-C32EDF6C56C1}"/>
              </a:ext>
            </a:extLst>
          </p:cNvPr>
          <p:cNvSpPr txBox="1"/>
          <p:nvPr/>
        </p:nvSpPr>
        <p:spPr>
          <a:xfrm>
            <a:off x="849640" y="357643"/>
            <a:ext cx="10909640" cy="1249394"/>
          </a:xfrm>
          <a:prstGeom prst="rect">
            <a:avLst/>
          </a:prstGeom>
        </p:spPr>
        <p:txBody>
          <a:bodyPr vert="horz" lIns="91440" tIns="45720" rIns="91440" bIns="45720" rtlCol="0" anchor="ctr">
            <a:normAutofit/>
          </a:bodyPr>
          <a:lstStyle/>
          <a:p>
            <a:pPr marL="0" marR="0" lvl="0" indent="0" algn="ctr" fontAlgn="auto">
              <a:lnSpc>
                <a:spcPct val="90000"/>
              </a:lnSpc>
              <a:spcBef>
                <a:spcPct val="0"/>
              </a:spcBef>
              <a:spcAft>
                <a:spcPts val="600"/>
              </a:spcAft>
              <a:buClrTx/>
              <a:buSzTx/>
              <a:tabLst/>
              <a:defRPr/>
            </a:pPr>
            <a:r>
              <a:rPr lang="en-US" sz="6600" b="1" kern="1200" dirty="0">
                <a:solidFill>
                  <a:schemeClr val="accent4">
                    <a:lumMod val="50000"/>
                  </a:schemeClr>
                </a:solidFill>
                <a:latin typeface="+mj-lt"/>
                <a:ea typeface="+mj-ea"/>
                <a:cs typeface="+mj-cs"/>
              </a:rPr>
              <a:t>Analytic Standards</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4">
            <a:extLst>
              <a:ext uri="{FF2B5EF4-FFF2-40B4-BE49-F238E27FC236}">
                <a16:creationId xmlns:a16="http://schemas.microsoft.com/office/drawing/2014/main" id="{FD98ECBE-FEF8-5347-1C76-F94DDEE89279}"/>
              </a:ext>
            </a:extLst>
          </p:cNvPr>
          <p:cNvGraphicFramePr>
            <a:graphicFrameLocks noGrp="1"/>
          </p:cNvGraphicFramePr>
          <p:nvPr>
            <p:extLst>
              <p:ext uri="{D42A27DB-BD31-4B8C-83A1-F6EECF244321}">
                <p14:modId xmlns:p14="http://schemas.microsoft.com/office/powerpoint/2010/main" val="2965887909"/>
              </p:ext>
            </p:extLst>
          </p:nvPr>
        </p:nvGraphicFramePr>
        <p:xfrm>
          <a:off x="319264" y="2398399"/>
          <a:ext cx="11548873" cy="3784687"/>
        </p:xfrm>
        <a:graphic>
          <a:graphicData uri="http://schemas.openxmlformats.org/drawingml/2006/table">
            <a:tbl>
              <a:tblPr firstRow="1" bandRow="1">
                <a:tableStyleId>{3B4B98B0-60AC-42C2-AFA5-B58CD77FA1E5}</a:tableStyleId>
              </a:tblPr>
              <a:tblGrid>
                <a:gridCol w="3021874">
                  <a:extLst>
                    <a:ext uri="{9D8B030D-6E8A-4147-A177-3AD203B41FA5}">
                      <a16:colId xmlns:a16="http://schemas.microsoft.com/office/drawing/2014/main" val="2638157367"/>
                    </a:ext>
                  </a:extLst>
                </a:gridCol>
                <a:gridCol w="8526999">
                  <a:extLst>
                    <a:ext uri="{9D8B030D-6E8A-4147-A177-3AD203B41FA5}">
                      <a16:colId xmlns:a16="http://schemas.microsoft.com/office/drawing/2014/main" val="3961536320"/>
                    </a:ext>
                  </a:extLst>
                </a:gridCol>
              </a:tblGrid>
              <a:tr h="832825">
                <a:tc>
                  <a:txBody>
                    <a:bodyPr/>
                    <a:lstStyle/>
                    <a:p>
                      <a:r>
                        <a:rPr lang="en-US" sz="1600" b="1" dirty="0">
                          <a:solidFill>
                            <a:schemeClr val="accent4">
                              <a:lumMod val="50000"/>
                            </a:schemeClr>
                          </a:solidFill>
                        </a:rPr>
                        <a:t>Objectivity</a:t>
                      </a:r>
                    </a:p>
                  </a:txBody>
                  <a:tcPr marL="66102" marR="66102" marT="33051" marB="33051"/>
                </a:tc>
                <a:tc>
                  <a:txBody>
                    <a:bodyPr/>
                    <a:lstStyle/>
                    <a:p>
                      <a:r>
                        <a:rPr lang="en-US" sz="1600" b="0" dirty="0">
                          <a:solidFill>
                            <a:schemeClr val="accent4">
                              <a:lumMod val="50000"/>
                            </a:schemeClr>
                          </a:solidFill>
                        </a:rPr>
                        <a:t>Perform analysis with objectivity and awareness of their own assumptions and reasoning.  Employ reasoning techniques and practical mechanisms to reveal and mitigate bias.  Be alert to outside influence and consider alternative perspectives and contrary information. </a:t>
                      </a:r>
                    </a:p>
                  </a:txBody>
                  <a:tcPr marL="66102" marR="66102" marT="33051" marB="33051"/>
                </a:tc>
                <a:extLst>
                  <a:ext uri="{0D108BD9-81ED-4DB2-BD59-A6C34878D82A}">
                    <a16:rowId xmlns:a16="http://schemas.microsoft.com/office/drawing/2014/main" val="2969367661"/>
                  </a:ext>
                </a:extLst>
              </a:tr>
              <a:tr h="632826">
                <a:tc>
                  <a:txBody>
                    <a:bodyPr/>
                    <a:lstStyle/>
                    <a:p>
                      <a:r>
                        <a:rPr lang="en-US" sz="1600" b="1">
                          <a:solidFill>
                            <a:schemeClr val="accent4">
                              <a:lumMod val="50000"/>
                            </a:schemeClr>
                          </a:solidFill>
                        </a:rPr>
                        <a:t>Independent of Political Thought</a:t>
                      </a:r>
                    </a:p>
                  </a:txBody>
                  <a:tcPr marL="66102" marR="66102" marT="33051" marB="33051"/>
                </a:tc>
                <a:tc>
                  <a:txBody>
                    <a:bodyPr/>
                    <a:lstStyle/>
                    <a:p>
                      <a:r>
                        <a:rPr lang="en-US" sz="1600" dirty="0">
                          <a:solidFill>
                            <a:schemeClr val="accent4">
                              <a:lumMod val="50000"/>
                            </a:schemeClr>
                          </a:solidFill>
                        </a:rPr>
                        <a:t>Analysis must not be distorted or shaped by or advocate for a particular audience, agenda or policy viewpoint.</a:t>
                      </a:r>
                    </a:p>
                  </a:txBody>
                  <a:tcPr marL="66102" marR="66102" marT="33051" marB="33051"/>
                </a:tc>
                <a:extLst>
                  <a:ext uri="{0D108BD9-81ED-4DB2-BD59-A6C34878D82A}">
                    <a16:rowId xmlns:a16="http://schemas.microsoft.com/office/drawing/2014/main" val="2546240706"/>
                  </a:ext>
                </a:extLst>
              </a:tr>
              <a:tr h="793203">
                <a:tc>
                  <a:txBody>
                    <a:bodyPr/>
                    <a:lstStyle/>
                    <a:p>
                      <a:r>
                        <a:rPr lang="en-US" sz="1600" b="1">
                          <a:solidFill>
                            <a:schemeClr val="accent4">
                              <a:lumMod val="50000"/>
                            </a:schemeClr>
                          </a:solidFill>
                        </a:rPr>
                        <a:t>Timely</a:t>
                      </a:r>
                    </a:p>
                  </a:txBody>
                  <a:tcPr marL="66102" marR="66102" marT="33051" marB="33051"/>
                </a:tc>
                <a:tc>
                  <a:txBody>
                    <a:bodyPr/>
                    <a:lstStyle/>
                    <a:p>
                      <a:r>
                        <a:rPr lang="en-US" sz="1600" dirty="0">
                          <a:solidFill>
                            <a:schemeClr val="accent4">
                              <a:lumMod val="50000"/>
                            </a:schemeClr>
                          </a:solidFill>
                        </a:rPr>
                        <a:t>Analysis is disseminated in time for it to be actionable.  Analysts have responsibility to be aware of events of intelligence interests,  customer activities and schedules, and intelligence requirements and priorities. </a:t>
                      </a:r>
                    </a:p>
                  </a:txBody>
                  <a:tcPr marL="66102" marR="66102" marT="33051" marB="33051"/>
                </a:tc>
                <a:extLst>
                  <a:ext uri="{0D108BD9-81ED-4DB2-BD59-A6C34878D82A}">
                    <a16:rowId xmlns:a16="http://schemas.microsoft.com/office/drawing/2014/main" val="2043543698"/>
                  </a:ext>
                </a:extLst>
              </a:tr>
              <a:tr h="889376">
                <a:tc>
                  <a:txBody>
                    <a:bodyPr/>
                    <a:lstStyle/>
                    <a:p>
                      <a:r>
                        <a:rPr lang="en-US" sz="1600" b="1">
                          <a:solidFill>
                            <a:schemeClr val="accent4">
                              <a:lumMod val="50000"/>
                            </a:schemeClr>
                          </a:solidFill>
                        </a:rPr>
                        <a:t>Based on All Available Intelligence</a:t>
                      </a:r>
                    </a:p>
                  </a:txBody>
                  <a:tcPr marL="66102" marR="66102" marT="33051" marB="33051"/>
                </a:tc>
                <a:tc>
                  <a:txBody>
                    <a:bodyPr/>
                    <a:lstStyle/>
                    <a:p>
                      <a:r>
                        <a:rPr lang="en-US" sz="1600" dirty="0">
                          <a:solidFill>
                            <a:schemeClr val="accent4">
                              <a:lumMod val="50000"/>
                            </a:schemeClr>
                          </a:solidFill>
                        </a:rPr>
                        <a:t>Analysis should be informed by all relevant information available.  Analysis should identify and address all critical information gaps and work with collection activities and data providers to develop access and collection strategies. </a:t>
                      </a:r>
                    </a:p>
                  </a:txBody>
                  <a:tcPr marL="66102" marR="66102" marT="33051" marB="33051"/>
                </a:tc>
                <a:extLst>
                  <a:ext uri="{0D108BD9-81ED-4DB2-BD59-A6C34878D82A}">
                    <a16:rowId xmlns:a16="http://schemas.microsoft.com/office/drawing/2014/main" val="1322998196"/>
                  </a:ext>
                </a:extLst>
              </a:tr>
              <a:tr h="632038">
                <a:tc>
                  <a:txBody>
                    <a:bodyPr/>
                    <a:lstStyle/>
                    <a:p>
                      <a:r>
                        <a:rPr lang="en-US" sz="1600" b="1" dirty="0">
                          <a:solidFill>
                            <a:schemeClr val="accent4">
                              <a:lumMod val="50000"/>
                            </a:schemeClr>
                          </a:solidFill>
                        </a:rPr>
                        <a:t>Implement Tradecraft Standards</a:t>
                      </a:r>
                    </a:p>
                  </a:txBody>
                  <a:tcPr marL="66102" marR="66102" marT="33051" marB="33051"/>
                </a:tc>
                <a:tc>
                  <a:txBody>
                    <a:bodyPr/>
                    <a:lstStyle/>
                    <a:p>
                      <a:r>
                        <a:rPr lang="en-US" sz="1600" dirty="0">
                          <a:solidFill>
                            <a:schemeClr val="accent4">
                              <a:lumMod val="50000"/>
                            </a:schemeClr>
                          </a:solidFill>
                        </a:rPr>
                        <a:t>Nine standards that are designed to ensure clarity and rigor of analysis.  These standards are the responsibility of every analyst and should be applied to every assessment. </a:t>
                      </a:r>
                    </a:p>
                  </a:txBody>
                  <a:tcPr marL="66102" marR="66102" marT="33051" marB="33051"/>
                </a:tc>
                <a:extLst>
                  <a:ext uri="{0D108BD9-81ED-4DB2-BD59-A6C34878D82A}">
                    <a16:rowId xmlns:a16="http://schemas.microsoft.com/office/drawing/2014/main" val="1401708208"/>
                  </a:ext>
                </a:extLst>
              </a:tr>
            </a:tbl>
          </a:graphicData>
        </a:graphic>
      </p:graphicFrame>
      <p:pic>
        <p:nvPicPr>
          <p:cNvPr id="5" name="Picture 4">
            <a:extLst>
              <a:ext uri="{FF2B5EF4-FFF2-40B4-BE49-F238E27FC236}">
                <a16:creationId xmlns:a16="http://schemas.microsoft.com/office/drawing/2014/main" id="{B62FD472-74D9-2157-740F-F687A8FD0E47}"/>
              </a:ext>
            </a:extLst>
          </p:cNvPr>
          <p:cNvPicPr>
            <a:picLocks noChangeAspect="1"/>
          </p:cNvPicPr>
          <p:nvPr/>
        </p:nvPicPr>
        <p:blipFill>
          <a:blip r:embed="rId3">
            <a:duotone>
              <a:schemeClr val="accent1">
                <a:shade val="45000"/>
                <a:satMod val="135000"/>
              </a:schemeClr>
              <a:prstClr val="white"/>
            </a:duotone>
          </a:blip>
          <a:srcRect l="16196" t="12444"/>
          <a:stretch/>
        </p:blipFill>
        <p:spPr>
          <a:xfrm>
            <a:off x="586836" y="99642"/>
            <a:ext cx="1864031" cy="1765396"/>
          </a:xfrm>
          <a:prstGeom prst="rect">
            <a:avLst/>
          </a:prstGeom>
        </p:spPr>
      </p:pic>
    </p:spTree>
    <p:extLst>
      <p:ext uri="{BB962C8B-B14F-4D97-AF65-F5344CB8AC3E}">
        <p14:creationId xmlns:p14="http://schemas.microsoft.com/office/powerpoint/2010/main" val="293528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7855DF-1624-672B-C550-A3F78F7B43C4}"/>
              </a:ext>
            </a:extLst>
          </p:cNvPr>
          <p:cNvSpPr txBox="1"/>
          <p:nvPr/>
        </p:nvSpPr>
        <p:spPr>
          <a:xfrm>
            <a:off x="295741" y="2515517"/>
            <a:ext cx="11600518" cy="3416320"/>
          </a:xfrm>
          <a:prstGeom prst="rect">
            <a:avLst/>
          </a:prstGeom>
          <a:noFill/>
        </p:spPr>
        <p:txBody>
          <a:bodyPr wrap="square">
            <a:spAutoFit/>
          </a:bodyPr>
          <a:lstStyle/>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Sourcing: </a:t>
            </a:r>
            <a:r>
              <a:rPr lang="en-US" sz="2400" dirty="0">
                <a:solidFill>
                  <a:schemeClr val="accent4">
                    <a:lumMod val="50000"/>
                  </a:schemeClr>
                </a:solidFill>
                <a:latin typeface="SegoeCondensed"/>
              </a:rPr>
              <a:t>Evidence underpinning our argument</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Uncertainty: </a:t>
            </a:r>
            <a:r>
              <a:rPr lang="en-US" sz="2400" dirty="0">
                <a:solidFill>
                  <a:schemeClr val="accent4">
                    <a:lumMod val="50000"/>
                  </a:schemeClr>
                </a:solidFill>
                <a:latin typeface="SegoeCondensed"/>
              </a:rPr>
              <a:t>An assessment’s probability and confidence in the stated outcome</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Distinctions: </a:t>
            </a:r>
            <a:r>
              <a:rPr lang="en-US" sz="2400" dirty="0">
                <a:solidFill>
                  <a:schemeClr val="accent4">
                    <a:lumMod val="50000"/>
                  </a:schemeClr>
                </a:solidFill>
                <a:latin typeface="SegoeCondensed"/>
              </a:rPr>
              <a:t>Differentiating facts, judgments, gaps, and assumptions</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Alternatives: </a:t>
            </a:r>
            <a:r>
              <a:rPr lang="en-US" sz="2400" dirty="0">
                <a:solidFill>
                  <a:schemeClr val="accent4">
                    <a:lumMod val="50000"/>
                  </a:schemeClr>
                </a:solidFill>
                <a:latin typeface="SegoeCondensed"/>
              </a:rPr>
              <a:t>Other plausible explanations for the event or development</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Relevance: </a:t>
            </a:r>
            <a:r>
              <a:rPr lang="en-US" sz="2400" dirty="0">
                <a:solidFill>
                  <a:schemeClr val="accent4">
                    <a:lumMod val="50000"/>
                  </a:schemeClr>
                </a:solidFill>
                <a:latin typeface="SegoeCondensed"/>
              </a:rPr>
              <a:t>Our analysis’ utility to clients</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Argumentation: </a:t>
            </a:r>
            <a:r>
              <a:rPr lang="en-US" sz="2400" dirty="0">
                <a:solidFill>
                  <a:schemeClr val="accent4">
                    <a:lumMod val="50000"/>
                  </a:schemeClr>
                </a:solidFill>
                <a:latin typeface="SegoeCondensed"/>
              </a:rPr>
              <a:t>Presenting a clear and logical argument</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Analytic Line: </a:t>
            </a:r>
            <a:r>
              <a:rPr lang="en-US" sz="2400" dirty="0">
                <a:solidFill>
                  <a:schemeClr val="accent4">
                    <a:lumMod val="50000"/>
                  </a:schemeClr>
                </a:solidFill>
                <a:latin typeface="SegoeCondensed"/>
              </a:rPr>
              <a:t>How the primary judgment fits into an ongoing story</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Accuracy: </a:t>
            </a:r>
            <a:r>
              <a:rPr lang="en-US" sz="2400" dirty="0">
                <a:solidFill>
                  <a:schemeClr val="accent4">
                    <a:lumMod val="50000"/>
                  </a:schemeClr>
                </a:solidFill>
                <a:latin typeface="SegoeCondensed"/>
              </a:rPr>
              <a:t>Ensuring clear, unconditional assessment language</a:t>
            </a:r>
          </a:p>
          <a:p>
            <a:r>
              <a:rPr lang="en-US" sz="2400" dirty="0">
                <a:solidFill>
                  <a:schemeClr val="accent4">
                    <a:lumMod val="50000"/>
                  </a:schemeClr>
                </a:solidFill>
                <a:latin typeface="Wingdings-Regular"/>
              </a:rPr>
              <a:t> </a:t>
            </a:r>
            <a:r>
              <a:rPr lang="en-US" sz="2400" b="1" dirty="0">
                <a:solidFill>
                  <a:schemeClr val="accent4">
                    <a:lumMod val="50000"/>
                  </a:schemeClr>
                </a:solidFill>
                <a:latin typeface="SegoeCondensed-Bold"/>
              </a:rPr>
              <a:t>Visuals: </a:t>
            </a:r>
            <a:r>
              <a:rPr lang="en-US" sz="2400" dirty="0">
                <a:solidFill>
                  <a:schemeClr val="accent4">
                    <a:lumMod val="50000"/>
                  </a:schemeClr>
                </a:solidFill>
                <a:latin typeface="SegoeCondensed"/>
              </a:rPr>
              <a:t>Using visualized data to bolster our argument</a:t>
            </a:r>
            <a:endParaRPr lang="en-US" sz="2400" dirty="0">
              <a:solidFill>
                <a:schemeClr val="accent4">
                  <a:lumMod val="50000"/>
                </a:schemeClr>
              </a:solidFill>
              <a:latin typeface="Calibri" panose="020F0502020204030204"/>
            </a:endParaRPr>
          </a:p>
        </p:txBody>
      </p:sp>
      <p:sp>
        <p:nvSpPr>
          <p:cNvPr id="3" name="TextBox 2">
            <a:extLst>
              <a:ext uri="{FF2B5EF4-FFF2-40B4-BE49-F238E27FC236}">
                <a16:creationId xmlns:a16="http://schemas.microsoft.com/office/drawing/2014/main" id="{0E061F49-B2E4-B383-735E-6AF9D0F7B62F}"/>
              </a:ext>
            </a:extLst>
          </p:cNvPr>
          <p:cNvSpPr txBox="1"/>
          <p:nvPr/>
        </p:nvSpPr>
        <p:spPr>
          <a:xfrm>
            <a:off x="1162062" y="894383"/>
            <a:ext cx="10909640" cy="1249394"/>
          </a:xfrm>
          <a:prstGeom prst="rect">
            <a:avLst/>
          </a:prstGeom>
        </p:spPr>
        <p:txBody>
          <a:bodyPr vert="horz" lIns="91440" tIns="45720" rIns="91440" bIns="45720" rtlCol="0" anchor="ctr">
            <a:normAutofit/>
          </a:bodyPr>
          <a:lstStyle/>
          <a:p>
            <a:pPr marL="0" marR="0" lvl="0" indent="0" algn="ctr" fontAlgn="auto">
              <a:lnSpc>
                <a:spcPct val="90000"/>
              </a:lnSpc>
              <a:spcBef>
                <a:spcPct val="0"/>
              </a:spcBef>
              <a:spcAft>
                <a:spcPts val="600"/>
              </a:spcAft>
              <a:buClrTx/>
              <a:buSzTx/>
              <a:tabLst/>
              <a:defRPr/>
            </a:pPr>
            <a:r>
              <a:rPr lang="en-US" sz="6600" b="1" kern="1200" dirty="0">
                <a:solidFill>
                  <a:schemeClr val="accent4">
                    <a:lumMod val="50000"/>
                  </a:schemeClr>
                </a:solidFill>
                <a:latin typeface="+mj-lt"/>
                <a:ea typeface="+mj-ea"/>
                <a:cs typeface="+mj-cs"/>
              </a:rPr>
              <a:t>Tradecraft  Standards</a:t>
            </a:r>
          </a:p>
        </p:txBody>
      </p:sp>
      <p:pic>
        <p:nvPicPr>
          <p:cNvPr id="5" name="Graphic 4" descr="Gears outline">
            <a:extLst>
              <a:ext uri="{FF2B5EF4-FFF2-40B4-BE49-F238E27FC236}">
                <a16:creationId xmlns:a16="http://schemas.microsoft.com/office/drawing/2014/main" id="{11E0C27C-39B3-A68A-E30F-CBFED6959F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298" y="161642"/>
            <a:ext cx="2122159" cy="2122159"/>
          </a:xfrm>
          <a:prstGeom prst="rect">
            <a:avLst/>
          </a:prstGeom>
        </p:spPr>
      </p:pic>
    </p:spTree>
    <p:extLst>
      <p:ext uri="{BB962C8B-B14F-4D97-AF65-F5344CB8AC3E}">
        <p14:creationId xmlns:p14="http://schemas.microsoft.com/office/powerpoint/2010/main" val="21170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0" end="0"/>
                                            </p:txEl>
                                          </p:spTgt>
                                        </p:tgtEl>
                                        <p:attrNameLst>
                                          <p:attrName>style.color</p:attrName>
                                        </p:attrNameLst>
                                      </p:cBhvr>
                                      <p:to>
                                        <a:srgbClr val="C00000"/>
                                      </p:to>
                                    </p:animClr>
                                    <p:animClr clrSpc="rgb" dir="cw">
                                      <p:cBhvr>
                                        <p:cTn id="7" dur="500" fill="hold"/>
                                        <p:tgtEl>
                                          <p:spTgt spid="2">
                                            <p:txEl>
                                              <p:pRg st="0" end="0"/>
                                            </p:txEl>
                                          </p:spTgt>
                                        </p:tgtEl>
                                        <p:attrNameLst>
                                          <p:attrName>fillcolor</p:attrName>
                                        </p:attrNameLst>
                                      </p:cBhvr>
                                      <p:to>
                                        <a:srgbClr val="C00000"/>
                                      </p:to>
                                    </p:animClr>
                                    <p:set>
                                      <p:cBhvr>
                                        <p:cTn id="8" dur="500" fill="hold"/>
                                        <p:tgtEl>
                                          <p:spTgt spid="2">
                                            <p:txEl>
                                              <p:pRg st="0" end="0"/>
                                            </p:txEl>
                                          </p:spTgt>
                                        </p:tgtEl>
                                        <p:attrNameLst>
                                          <p:attrName>fill.type</p:attrName>
                                        </p:attrNameLst>
                                      </p:cBhvr>
                                      <p:to>
                                        <p:strVal val="solid"/>
                                      </p:to>
                                    </p:set>
                                    <p:set>
                                      <p:cBhvr>
                                        <p:cTn id="9" dur="500" fill="hold"/>
                                        <p:tgtEl>
                                          <p:spTgt spid="2">
                                            <p:txEl>
                                              <p:pRg st="0" end="0"/>
                                            </p:txEl>
                                          </p:spTgt>
                                        </p:tgtEl>
                                        <p:attrNameLst>
                                          <p:attrName>fill.on</p:attrName>
                                        </p:attrNameLst>
                                      </p:cBhvr>
                                      <p:to>
                                        <p:strVal val="true"/>
                                      </p:to>
                                    </p:set>
                                  </p:childTnLst>
                                </p:cTn>
                              </p:par>
                              <p:par>
                                <p:cTn id="10" presetID="19" presetClass="emph" presetSubtype="0" fill="hold" nodeType="withEffect">
                                  <p:stCondLst>
                                    <p:cond delay="0"/>
                                  </p:stCondLst>
                                  <p:childTnLst>
                                    <p:animClr clrSpc="rgb" dir="cw">
                                      <p:cBhvr override="childStyle">
                                        <p:cTn id="11" dur="500" fill="hold"/>
                                        <p:tgtEl>
                                          <p:spTgt spid="2">
                                            <p:txEl>
                                              <p:pRg st="1" end="1"/>
                                            </p:txEl>
                                          </p:spTgt>
                                        </p:tgtEl>
                                        <p:attrNameLst>
                                          <p:attrName>style.color</p:attrName>
                                        </p:attrNameLst>
                                      </p:cBhvr>
                                      <p:to>
                                        <a:srgbClr val="C00000"/>
                                      </p:to>
                                    </p:animClr>
                                    <p:animClr clrSpc="rgb" dir="cw">
                                      <p:cBhvr>
                                        <p:cTn id="12" dur="500" fill="hold"/>
                                        <p:tgtEl>
                                          <p:spTgt spid="2">
                                            <p:txEl>
                                              <p:pRg st="1" end="1"/>
                                            </p:txEl>
                                          </p:spTgt>
                                        </p:tgtEl>
                                        <p:attrNameLst>
                                          <p:attrName>fillcolor</p:attrName>
                                        </p:attrNameLst>
                                      </p:cBhvr>
                                      <p:to>
                                        <a:srgbClr val="C00000"/>
                                      </p:to>
                                    </p:animClr>
                                    <p:set>
                                      <p:cBhvr>
                                        <p:cTn id="13" dur="500" fill="hold"/>
                                        <p:tgtEl>
                                          <p:spTgt spid="2">
                                            <p:txEl>
                                              <p:pRg st="1" end="1"/>
                                            </p:txEl>
                                          </p:spTgt>
                                        </p:tgtEl>
                                        <p:attrNameLst>
                                          <p:attrName>fill.type</p:attrName>
                                        </p:attrNameLst>
                                      </p:cBhvr>
                                      <p:to>
                                        <p:strVal val="solid"/>
                                      </p:to>
                                    </p:set>
                                    <p:set>
                                      <p:cBhvr>
                                        <p:cTn id="14" dur="500" fill="hold"/>
                                        <p:tgtEl>
                                          <p:spTgt spid="2">
                                            <p:txEl>
                                              <p:pRg st="1" end="1"/>
                                            </p:txEl>
                                          </p:spTgt>
                                        </p:tgtEl>
                                        <p:attrNameLst>
                                          <p:attrName>fill.on</p:attrName>
                                        </p:attrNameLst>
                                      </p:cBhvr>
                                      <p:to>
                                        <p:strVal val="true"/>
                                      </p:to>
                                    </p:set>
                                  </p:childTnLst>
                                </p:cTn>
                              </p:par>
                              <p:par>
                                <p:cTn id="15" presetID="19" presetClass="emph" presetSubtype="0" fill="hold" nodeType="withEffect">
                                  <p:stCondLst>
                                    <p:cond delay="0"/>
                                  </p:stCondLst>
                                  <p:childTnLst>
                                    <p:animClr clrSpc="rgb" dir="cw">
                                      <p:cBhvr override="childStyle">
                                        <p:cTn id="16" dur="500" fill="hold"/>
                                        <p:tgtEl>
                                          <p:spTgt spid="2">
                                            <p:txEl>
                                              <p:pRg st="4" end="4"/>
                                            </p:txEl>
                                          </p:spTgt>
                                        </p:tgtEl>
                                        <p:attrNameLst>
                                          <p:attrName>style.color</p:attrName>
                                        </p:attrNameLst>
                                      </p:cBhvr>
                                      <p:to>
                                        <a:srgbClr val="C00000"/>
                                      </p:to>
                                    </p:animClr>
                                    <p:animClr clrSpc="rgb" dir="cw">
                                      <p:cBhvr>
                                        <p:cTn id="17" dur="500" fill="hold"/>
                                        <p:tgtEl>
                                          <p:spTgt spid="2">
                                            <p:txEl>
                                              <p:pRg st="4" end="4"/>
                                            </p:txEl>
                                          </p:spTgt>
                                        </p:tgtEl>
                                        <p:attrNameLst>
                                          <p:attrName>fillcolor</p:attrName>
                                        </p:attrNameLst>
                                      </p:cBhvr>
                                      <p:to>
                                        <a:srgbClr val="C00000"/>
                                      </p:to>
                                    </p:animClr>
                                    <p:set>
                                      <p:cBhvr>
                                        <p:cTn id="18" dur="500" fill="hold"/>
                                        <p:tgtEl>
                                          <p:spTgt spid="2">
                                            <p:txEl>
                                              <p:pRg st="4" end="4"/>
                                            </p:txEl>
                                          </p:spTgt>
                                        </p:tgtEl>
                                        <p:attrNameLst>
                                          <p:attrName>fill.type</p:attrName>
                                        </p:attrNameLst>
                                      </p:cBhvr>
                                      <p:to>
                                        <p:strVal val="solid"/>
                                      </p:to>
                                    </p:set>
                                    <p:set>
                                      <p:cBhvr>
                                        <p:cTn id="19" dur="500" fill="hold"/>
                                        <p:tgtEl>
                                          <p:spTgt spid="2">
                                            <p:txEl>
                                              <p:pRg st="4" end="4"/>
                                            </p:txEl>
                                          </p:spTgt>
                                        </p:tgtEl>
                                        <p:attrNameLst>
                                          <p:attrName>fill.on</p:attrName>
                                        </p:attrNameLst>
                                      </p:cBhvr>
                                      <p:to>
                                        <p:strVal val="true"/>
                                      </p:to>
                                    </p:set>
                                  </p:childTnLst>
                                </p:cTn>
                              </p:par>
                              <p:par>
                                <p:cTn id="20" presetID="19" presetClass="emph" presetSubtype="0" fill="hold" nodeType="withEffect">
                                  <p:stCondLst>
                                    <p:cond delay="0"/>
                                  </p:stCondLst>
                                  <p:childTnLst>
                                    <p:animClr clrSpc="rgb" dir="cw">
                                      <p:cBhvr override="childStyle">
                                        <p:cTn id="21" dur="500" fill="hold"/>
                                        <p:tgtEl>
                                          <p:spTgt spid="2">
                                            <p:txEl>
                                              <p:pRg st="5" end="5"/>
                                            </p:txEl>
                                          </p:spTgt>
                                        </p:tgtEl>
                                        <p:attrNameLst>
                                          <p:attrName>style.color</p:attrName>
                                        </p:attrNameLst>
                                      </p:cBhvr>
                                      <p:to>
                                        <a:srgbClr val="C00000"/>
                                      </p:to>
                                    </p:animClr>
                                    <p:animClr clrSpc="rgb" dir="cw">
                                      <p:cBhvr>
                                        <p:cTn id="22" dur="500" fill="hold"/>
                                        <p:tgtEl>
                                          <p:spTgt spid="2">
                                            <p:txEl>
                                              <p:pRg st="5" end="5"/>
                                            </p:txEl>
                                          </p:spTgt>
                                        </p:tgtEl>
                                        <p:attrNameLst>
                                          <p:attrName>fillcolor</p:attrName>
                                        </p:attrNameLst>
                                      </p:cBhvr>
                                      <p:to>
                                        <a:srgbClr val="C00000"/>
                                      </p:to>
                                    </p:animClr>
                                    <p:set>
                                      <p:cBhvr>
                                        <p:cTn id="23" dur="500" fill="hold"/>
                                        <p:tgtEl>
                                          <p:spTgt spid="2">
                                            <p:txEl>
                                              <p:pRg st="5" end="5"/>
                                            </p:txEl>
                                          </p:spTgt>
                                        </p:tgtEl>
                                        <p:attrNameLst>
                                          <p:attrName>fill.type</p:attrName>
                                        </p:attrNameLst>
                                      </p:cBhvr>
                                      <p:to>
                                        <p:strVal val="solid"/>
                                      </p:to>
                                    </p:set>
                                    <p:set>
                                      <p:cBhvr>
                                        <p:cTn id="24" dur="500" fill="hold"/>
                                        <p:tgtEl>
                                          <p:spTgt spid="2">
                                            <p:txEl>
                                              <p:pRg st="5" end="5"/>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phic 2" descr="Badge Question Mark outline">
            <a:extLst>
              <a:ext uri="{FF2B5EF4-FFF2-40B4-BE49-F238E27FC236}">
                <a16:creationId xmlns:a16="http://schemas.microsoft.com/office/drawing/2014/main" id="{11889278-1FC9-B29E-0C25-B682B25A55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85503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4F9388-7B99-4E09-81B1-9CB7FB998E24}"/>
              </a:ext>
            </a:extLst>
          </p:cNvPr>
          <p:cNvSpPr txBox="1"/>
          <p:nvPr/>
        </p:nvSpPr>
        <p:spPr>
          <a:xfrm>
            <a:off x="1327950" y="130844"/>
            <a:ext cx="9738980" cy="954107"/>
          </a:xfrm>
          <a:prstGeom prst="rect">
            <a:avLst/>
          </a:prstGeom>
          <a:noFill/>
        </p:spPr>
        <p:txBody>
          <a:bodyPr wrap="square">
            <a:spAutoFit/>
          </a:bodyPr>
          <a:lstStyle/>
          <a:p>
            <a:pPr algn="ctr"/>
            <a:r>
              <a:rPr lang="en-US" sz="3200" b="1" dirty="0">
                <a:solidFill>
                  <a:schemeClr val="accent4">
                    <a:lumMod val="50000"/>
                  </a:schemeClr>
                </a:solidFill>
              </a:rPr>
              <a:t>Sourcing: The Fundamental Tradecraft Standard</a:t>
            </a:r>
          </a:p>
          <a:p>
            <a:pPr algn="ctr"/>
            <a:endParaRPr lang="en-US" sz="2400" b="1" dirty="0"/>
          </a:p>
        </p:txBody>
      </p:sp>
      <p:sp>
        <p:nvSpPr>
          <p:cNvPr id="4" name="TextBox 3">
            <a:extLst>
              <a:ext uri="{FF2B5EF4-FFF2-40B4-BE49-F238E27FC236}">
                <a16:creationId xmlns:a16="http://schemas.microsoft.com/office/drawing/2014/main" id="{EF373A6C-B706-468C-BB88-C3BD47C387F8}"/>
              </a:ext>
            </a:extLst>
          </p:cNvPr>
          <p:cNvSpPr txBox="1"/>
          <p:nvPr/>
        </p:nvSpPr>
        <p:spPr>
          <a:xfrm>
            <a:off x="0" y="1535471"/>
            <a:ext cx="7333131" cy="3416320"/>
          </a:xfrm>
          <a:prstGeom prst="rect">
            <a:avLst/>
          </a:prstGeom>
          <a:noFill/>
        </p:spPr>
        <p:txBody>
          <a:bodyPr wrap="square">
            <a:spAutoFit/>
          </a:bodyPr>
          <a:lstStyle/>
          <a:p>
            <a:pPr marL="742956" lvl="1" indent="-285756">
              <a:buFont typeface="Arial" panose="020B0604020202020204" pitchFamily="34" charset="0"/>
              <a:buChar char="•"/>
            </a:pPr>
            <a:r>
              <a:rPr lang="en-US" sz="2400" dirty="0">
                <a:solidFill>
                  <a:schemeClr val="accent4">
                    <a:lumMod val="50000"/>
                  </a:schemeClr>
                </a:solidFill>
              </a:rPr>
              <a:t>Iraq WMD Intelligence Failure</a:t>
            </a:r>
          </a:p>
          <a:p>
            <a:pPr marL="742956" lvl="1" indent="-285756">
              <a:buFont typeface="Arial" panose="020B0604020202020204" pitchFamily="34" charset="0"/>
              <a:buChar char="•"/>
            </a:pPr>
            <a:endParaRPr lang="en-US" sz="2400" dirty="0">
              <a:solidFill>
                <a:schemeClr val="accent4">
                  <a:lumMod val="50000"/>
                </a:schemeClr>
              </a:solidFill>
            </a:endParaRPr>
          </a:p>
          <a:p>
            <a:pPr marL="742956" lvl="1" indent="-285756">
              <a:buFont typeface="Arial" panose="020B0604020202020204" pitchFamily="34" charset="0"/>
              <a:buChar char="•"/>
            </a:pPr>
            <a:r>
              <a:rPr lang="en-US" sz="2400" dirty="0">
                <a:solidFill>
                  <a:schemeClr val="accent4">
                    <a:lumMod val="50000"/>
                  </a:schemeClr>
                </a:solidFill>
              </a:rPr>
              <a:t>Sources are the evidence that leads to hypothesis creation. </a:t>
            </a:r>
          </a:p>
          <a:p>
            <a:pPr marL="742956" lvl="1" indent="-285756">
              <a:buFont typeface="Arial" panose="020B0604020202020204" pitchFamily="34" charset="0"/>
              <a:buChar char="•"/>
            </a:pPr>
            <a:endParaRPr lang="en-US" sz="2400" dirty="0">
              <a:solidFill>
                <a:schemeClr val="accent4">
                  <a:lumMod val="50000"/>
                </a:schemeClr>
              </a:solidFill>
            </a:endParaRPr>
          </a:p>
          <a:p>
            <a:pPr marL="742956" lvl="1" indent="-285756">
              <a:buFont typeface="Arial" panose="020B0604020202020204" pitchFamily="34" charset="0"/>
              <a:buChar char="•"/>
            </a:pPr>
            <a:r>
              <a:rPr lang="en-US" sz="2400" dirty="0">
                <a:solidFill>
                  <a:schemeClr val="accent4">
                    <a:lumMod val="50000"/>
                  </a:schemeClr>
                </a:solidFill>
              </a:rPr>
              <a:t>Source quality underpins your assessment.</a:t>
            </a:r>
          </a:p>
          <a:p>
            <a:pPr marL="742956" lvl="1" indent="-285756">
              <a:buFont typeface="Arial" panose="020B0604020202020204" pitchFamily="34" charset="0"/>
              <a:buChar char="•"/>
            </a:pPr>
            <a:endParaRPr lang="en-US" sz="2400" dirty="0">
              <a:solidFill>
                <a:schemeClr val="accent4">
                  <a:lumMod val="50000"/>
                </a:schemeClr>
              </a:solidFill>
            </a:endParaRPr>
          </a:p>
          <a:p>
            <a:pPr marL="742956" lvl="1" indent="-285756">
              <a:buFont typeface="Arial" panose="020B0604020202020204" pitchFamily="34" charset="0"/>
              <a:buChar char="•"/>
            </a:pPr>
            <a:r>
              <a:rPr lang="en-US" sz="2400" dirty="0">
                <a:solidFill>
                  <a:schemeClr val="accent4">
                    <a:lumMod val="50000"/>
                  </a:schemeClr>
                </a:solidFill>
              </a:rPr>
              <a:t>It is critical to understand and convey the </a:t>
            </a:r>
            <a:r>
              <a:rPr lang="en-US" sz="2400" dirty="0">
                <a:solidFill>
                  <a:srgbClr val="FF0000"/>
                </a:solidFill>
              </a:rPr>
              <a:t>quality and credibility</a:t>
            </a:r>
            <a:r>
              <a:rPr lang="en-US" sz="2400" dirty="0">
                <a:solidFill>
                  <a:schemeClr val="accent4">
                    <a:lumMod val="50000"/>
                  </a:schemeClr>
                </a:solidFill>
              </a:rPr>
              <a:t> of your sources.</a:t>
            </a:r>
          </a:p>
        </p:txBody>
      </p:sp>
      <p:pic>
        <p:nvPicPr>
          <p:cNvPr id="5" name="Picture 4">
            <a:extLst>
              <a:ext uri="{FF2B5EF4-FFF2-40B4-BE49-F238E27FC236}">
                <a16:creationId xmlns:a16="http://schemas.microsoft.com/office/drawing/2014/main" id="{DA8CC3AF-3BBA-4BD4-8E5D-DD476DCB36C2}"/>
              </a:ext>
            </a:extLst>
          </p:cNvPr>
          <p:cNvPicPr>
            <a:picLocks noChangeAspect="1"/>
          </p:cNvPicPr>
          <p:nvPr/>
        </p:nvPicPr>
        <p:blipFill>
          <a:blip r:embed="rId3"/>
          <a:stretch>
            <a:fillRect/>
          </a:stretch>
        </p:blipFill>
        <p:spPr>
          <a:xfrm>
            <a:off x="7780679" y="1642937"/>
            <a:ext cx="3407959" cy="2639797"/>
          </a:xfrm>
          <a:prstGeom prst="rect">
            <a:avLst/>
          </a:prstGeom>
        </p:spPr>
      </p:pic>
      <p:sp>
        <p:nvSpPr>
          <p:cNvPr id="7" name="TextBox 6">
            <a:extLst>
              <a:ext uri="{FF2B5EF4-FFF2-40B4-BE49-F238E27FC236}">
                <a16:creationId xmlns:a16="http://schemas.microsoft.com/office/drawing/2014/main" id="{337B68E9-745F-4211-8DE5-5D688F52CC62}"/>
              </a:ext>
            </a:extLst>
          </p:cNvPr>
          <p:cNvSpPr txBox="1"/>
          <p:nvPr/>
        </p:nvSpPr>
        <p:spPr>
          <a:xfrm>
            <a:off x="7612017" y="4282734"/>
            <a:ext cx="3745282" cy="307777"/>
          </a:xfrm>
          <a:prstGeom prst="rect">
            <a:avLst/>
          </a:prstGeom>
          <a:noFill/>
        </p:spPr>
        <p:txBody>
          <a:bodyPr wrap="square" rtlCol="0">
            <a:spAutoFit/>
          </a:bodyPr>
          <a:lstStyle/>
          <a:p>
            <a:pPr algn="ctr"/>
            <a:r>
              <a:rPr lang="en-US" sz="1400" b="1" i="0" dirty="0" err="1">
                <a:solidFill>
                  <a:srgbClr val="202122"/>
                </a:solidFill>
                <a:effectLst/>
              </a:rPr>
              <a:t>Rafid</a:t>
            </a:r>
            <a:r>
              <a:rPr lang="en-US" sz="1400" b="1" i="0" dirty="0">
                <a:solidFill>
                  <a:srgbClr val="202122"/>
                </a:solidFill>
                <a:effectLst/>
              </a:rPr>
              <a:t> Ahmed </a:t>
            </a:r>
            <a:r>
              <a:rPr lang="en-US" sz="1400" b="1" i="0" dirty="0" err="1">
                <a:solidFill>
                  <a:srgbClr val="202122"/>
                </a:solidFill>
                <a:effectLst/>
              </a:rPr>
              <a:t>Alwan</a:t>
            </a:r>
            <a:r>
              <a:rPr lang="en-US" sz="1400" b="1" i="0" dirty="0">
                <a:solidFill>
                  <a:srgbClr val="202122"/>
                </a:solidFill>
                <a:effectLst/>
              </a:rPr>
              <a:t> al-</a:t>
            </a:r>
            <a:r>
              <a:rPr lang="en-US" sz="1400" b="1" i="0" dirty="0" err="1">
                <a:solidFill>
                  <a:srgbClr val="202122"/>
                </a:solidFill>
                <a:effectLst/>
              </a:rPr>
              <a:t>Janabi</a:t>
            </a:r>
            <a:endParaRPr lang="en-US" sz="1400" b="1" dirty="0"/>
          </a:p>
        </p:txBody>
      </p:sp>
      <p:sp>
        <p:nvSpPr>
          <p:cNvPr id="11" name="TextBox 10">
            <a:extLst>
              <a:ext uri="{FF2B5EF4-FFF2-40B4-BE49-F238E27FC236}">
                <a16:creationId xmlns:a16="http://schemas.microsoft.com/office/drawing/2014/main" id="{DE03CFB2-C553-4A8B-9ACF-5EA2488958BB}"/>
              </a:ext>
            </a:extLst>
          </p:cNvPr>
          <p:cNvSpPr txBox="1"/>
          <p:nvPr/>
        </p:nvSpPr>
        <p:spPr>
          <a:xfrm>
            <a:off x="573742" y="5451308"/>
            <a:ext cx="5952564" cy="1015663"/>
          </a:xfrm>
          <a:prstGeom prst="rect">
            <a:avLst/>
          </a:prstGeom>
          <a:ln>
            <a:noFill/>
          </a:ln>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000" dirty="0">
                <a:solidFill>
                  <a:schemeClr val="bg1"/>
                </a:solidFill>
              </a:rPr>
              <a:t>A source can be a person, document, passage, quotation, data record, database, tweet, email, book, web page, etc.</a:t>
            </a:r>
          </a:p>
        </p:txBody>
      </p:sp>
      <p:sp>
        <p:nvSpPr>
          <p:cNvPr id="12" name="Rectangle 11">
            <a:extLst>
              <a:ext uri="{FF2B5EF4-FFF2-40B4-BE49-F238E27FC236}">
                <a16:creationId xmlns:a16="http://schemas.microsoft.com/office/drawing/2014/main" id="{5F686B41-D2D8-480B-9ADC-F77F360E8FD1}"/>
              </a:ext>
            </a:extLst>
          </p:cNvPr>
          <p:cNvSpPr/>
          <p:nvPr/>
        </p:nvSpPr>
        <p:spPr>
          <a:xfrm rot="20514939">
            <a:off x="8070009" y="5257046"/>
            <a:ext cx="2829301" cy="923330"/>
          </a:xfrm>
          <a:prstGeom prst="rect">
            <a:avLst/>
          </a:prstGeom>
          <a:noFill/>
        </p:spPr>
        <p:txBody>
          <a:bodyPr wrap="none" lIns="91440" tIns="45720" rIns="91440" bIns="45720">
            <a:spAutoFit/>
          </a:bodyPr>
          <a:lstStyle/>
          <a:p>
            <a:pPr algn="ctr"/>
            <a:r>
              <a:rPr lang="en-US" sz="5400" b="0" cap="none" spc="0" dirty="0">
                <a:ln w="0"/>
                <a:solidFill>
                  <a:schemeClr val="accent5"/>
                </a:solidFill>
                <a:effectLst>
                  <a:outerShdw blurRad="38100" dist="25400" dir="5400000" algn="ctr" rotWithShape="0">
                    <a:srgbClr val="6E747A">
                      <a:alpha val="43000"/>
                    </a:srgbClr>
                  </a:outerShdw>
                </a:effectLst>
              </a:rPr>
              <a:t>Curveball</a:t>
            </a:r>
          </a:p>
        </p:txBody>
      </p:sp>
    </p:spTree>
    <p:extLst>
      <p:ext uri="{BB962C8B-B14F-4D97-AF65-F5344CB8AC3E}">
        <p14:creationId xmlns:p14="http://schemas.microsoft.com/office/powerpoint/2010/main" val="288451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FDABA3-FBB0-4C0B-9B6D-39AEC5C75E20}"/>
              </a:ext>
            </a:extLst>
          </p:cNvPr>
          <p:cNvSpPr txBox="1"/>
          <p:nvPr/>
        </p:nvSpPr>
        <p:spPr>
          <a:xfrm>
            <a:off x="2628900" y="39290"/>
            <a:ext cx="6934200" cy="584775"/>
          </a:xfrm>
          <a:prstGeom prst="rect">
            <a:avLst/>
          </a:prstGeom>
          <a:noFill/>
        </p:spPr>
        <p:txBody>
          <a:bodyPr wrap="square" rtlCol="0">
            <a:spAutoFit/>
          </a:bodyPr>
          <a:lstStyle/>
          <a:p>
            <a:pPr algn="ctr"/>
            <a:r>
              <a:rPr lang="en-US" sz="3200" b="1" dirty="0">
                <a:solidFill>
                  <a:schemeClr val="accent4">
                    <a:lumMod val="50000"/>
                  </a:schemeClr>
                </a:solidFill>
              </a:rPr>
              <a:t>Assessing Sources</a:t>
            </a:r>
          </a:p>
        </p:txBody>
      </p:sp>
      <p:sp>
        <p:nvSpPr>
          <p:cNvPr id="3" name="TextBox 2">
            <a:extLst>
              <a:ext uri="{FF2B5EF4-FFF2-40B4-BE49-F238E27FC236}">
                <a16:creationId xmlns:a16="http://schemas.microsoft.com/office/drawing/2014/main" id="{9F6F52FC-BD57-42BA-884D-E4871275EE45}"/>
              </a:ext>
            </a:extLst>
          </p:cNvPr>
          <p:cNvSpPr txBox="1"/>
          <p:nvPr/>
        </p:nvSpPr>
        <p:spPr>
          <a:xfrm>
            <a:off x="219718" y="2020236"/>
            <a:ext cx="3175340" cy="3477875"/>
          </a:xfrm>
          <a:prstGeom prst="rect">
            <a:avLst/>
          </a:prstGeom>
          <a:noFill/>
        </p:spPr>
        <p:txBody>
          <a:bodyPr wrap="square" rtlCol="0">
            <a:spAutoFit/>
          </a:bodyPr>
          <a:lstStyle/>
          <a:p>
            <a:r>
              <a:rPr lang="en-US" sz="2000" b="1" dirty="0">
                <a:solidFill>
                  <a:schemeClr val="accent4">
                    <a:lumMod val="50000"/>
                  </a:schemeClr>
                </a:solidFill>
              </a:rPr>
              <a:t>Individual Sources:  </a:t>
            </a:r>
            <a:r>
              <a:rPr lang="en-US" sz="2000" dirty="0">
                <a:solidFill>
                  <a:schemeClr val="accent4">
                    <a:lumMod val="50000"/>
                  </a:schemeClr>
                </a:solidFill>
              </a:rPr>
              <a:t>What is the quality and credibility of the source as it relates to the judgment it supports?</a:t>
            </a:r>
          </a:p>
          <a:p>
            <a:endParaRPr lang="en-US" sz="2000" dirty="0">
              <a:solidFill>
                <a:schemeClr val="accent4">
                  <a:lumMod val="50000"/>
                </a:schemeClr>
              </a:solidFill>
            </a:endParaRPr>
          </a:p>
          <a:p>
            <a:r>
              <a:rPr lang="en-US" sz="2000" b="1" dirty="0">
                <a:solidFill>
                  <a:schemeClr val="accent4">
                    <a:lumMod val="50000"/>
                  </a:schemeClr>
                </a:solidFill>
              </a:rPr>
              <a:t>Body of Evidence: </a:t>
            </a:r>
            <a:r>
              <a:rPr lang="en-US" sz="2000" dirty="0">
                <a:solidFill>
                  <a:schemeClr val="accent4">
                    <a:lumMod val="50000"/>
                  </a:schemeClr>
                </a:solidFill>
              </a:rPr>
              <a:t>Do all of your sources taken together effectively tell a story that answers your intelligence question? </a:t>
            </a:r>
          </a:p>
        </p:txBody>
      </p:sp>
      <p:sp>
        <p:nvSpPr>
          <p:cNvPr id="5" name="TextBox 4">
            <a:extLst>
              <a:ext uri="{FF2B5EF4-FFF2-40B4-BE49-F238E27FC236}">
                <a16:creationId xmlns:a16="http://schemas.microsoft.com/office/drawing/2014/main" id="{1023F8B9-C32A-4AF9-9BA6-E6C1D86B2A29}"/>
              </a:ext>
            </a:extLst>
          </p:cNvPr>
          <p:cNvSpPr txBox="1"/>
          <p:nvPr/>
        </p:nvSpPr>
        <p:spPr>
          <a:xfrm>
            <a:off x="-340474" y="1558571"/>
            <a:ext cx="3735532" cy="461665"/>
          </a:xfrm>
          <a:prstGeom prst="rect">
            <a:avLst/>
          </a:prstGeom>
          <a:noFill/>
        </p:spPr>
        <p:txBody>
          <a:bodyPr wrap="square">
            <a:spAutoFit/>
          </a:bodyPr>
          <a:lstStyle/>
          <a:p>
            <a:pPr algn="ctr"/>
            <a:r>
              <a:rPr lang="en-US" sz="2400" b="1" dirty="0">
                <a:solidFill>
                  <a:schemeClr val="accent4">
                    <a:lumMod val="50000"/>
                  </a:schemeClr>
                </a:solidFill>
              </a:rPr>
              <a:t>We Assess Both:</a:t>
            </a:r>
          </a:p>
        </p:txBody>
      </p:sp>
      <p:pic>
        <p:nvPicPr>
          <p:cNvPr id="10" name="Picture 9" descr="Table&#10;&#10;AI-generated content may be incorrect.">
            <a:extLst>
              <a:ext uri="{FF2B5EF4-FFF2-40B4-BE49-F238E27FC236}">
                <a16:creationId xmlns:a16="http://schemas.microsoft.com/office/drawing/2014/main" id="{E4A0D34B-D8E4-1C05-C787-E13A2B631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250" y="838173"/>
            <a:ext cx="7805460" cy="5841999"/>
          </a:xfrm>
          <a:prstGeom prst="rect">
            <a:avLst/>
          </a:prstGeom>
        </p:spPr>
      </p:pic>
    </p:spTree>
    <p:extLst>
      <p:ext uri="{BB962C8B-B14F-4D97-AF65-F5344CB8AC3E}">
        <p14:creationId xmlns:p14="http://schemas.microsoft.com/office/powerpoint/2010/main" val="240231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8B6C8B-46C7-48FE-AD8B-861D45C9F08C}"/>
              </a:ext>
            </a:extLst>
          </p:cNvPr>
          <p:cNvSpPr txBox="1"/>
          <p:nvPr/>
        </p:nvSpPr>
        <p:spPr>
          <a:xfrm>
            <a:off x="3133369" y="131638"/>
            <a:ext cx="6934200" cy="584775"/>
          </a:xfrm>
          <a:prstGeom prst="rect">
            <a:avLst/>
          </a:prstGeom>
          <a:noFill/>
        </p:spPr>
        <p:txBody>
          <a:bodyPr wrap="square" rtlCol="0">
            <a:spAutoFit/>
          </a:bodyPr>
          <a:lstStyle/>
          <a:p>
            <a:pPr algn="ctr"/>
            <a:r>
              <a:rPr lang="en-US" sz="3200" b="1" dirty="0">
                <a:solidFill>
                  <a:schemeClr val="accent4">
                    <a:lumMod val="50000"/>
                  </a:schemeClr>
                </a:solidFill>
              </a:rPr>
              <a:t>Quality of a Source</a:t>
            </a:r>
          </a:p>
        </p:txBody>
      </p:sp>
      <p:pic>
        <p:nvPicPr>
          <p:cNvPr id="4" name="Picture 3">
            <a:extLst>
              <a:ext uri="{FF2B5EF4-FFF2-40B4-BE49-F238E27FC236}">
                <a16:creationId xmlns:a16="http://schemas.microsoft.com/office/drawing/2014/main" id="{1E8F2633-B6A0-4417-9F10-2D364EB6EC62}"/>
              </a:ext>
            </a:extLst>
          </p:cNvPr>
          <p:cNvPicPr>
            <a:picLocks noChangeAspect="1"/>
          </p:cNvPicPr>
          <p:nvPr/>
        </p:nvPicPr>
        <p:blipFill>
          <a:blip r:embed="rId3"/>
          <a:stretch>
            <a:fillRect/>
          </a:stretch>
        </p:blipFill>
        <p:spPr>
          <a:xfrm>
            <a:off x="3669666" y="0"/>
            <a:ext cx="1045911" cy="1027345"/>
          </a:xfrm>
          <a:prstGeom prst="rect">
            <a:avLst/>
          </a:prstGeom>
        </p:spPr>
      </p:pic>
      <p:pic>
        <p:nvPicPr>
          <p:cNvPr id="13" name="Picture 12" descr="Table&#10;&#10;AI-generated content may be incorrect.">
            <a:extLst>
              <a:ext uri="{FF2B5EF4-FFF2-40B4-BE49-F238E27FC236}">
                <a16:creationId xmlns:a16="http://schemas.microsoft.com/office/drawing/2014/main" id="{7C0CF9CD-B4CD-9A73-38EF-C994009B6E2B}"/>
              </a:ext>
            </a:extLst>
          </p:cNvPr>
          <p:cNvPicPr>
            <a:picLocks noChangeAspect="1"/>
          </p:cNvPicPr>
          <p:nvPr/>
        </p:nvPicPr>
        <p:blipFill>
          <a:blip r:embed="rId4">
            <a:extLst>
              <a:ext uri="{28A0092B-C50C-407E-A947-70E740481C1C}">
                <a14:useLocalDpi xmlns:a14="http://schemas.microsoft.com/office/drawing/2010/main" val="0"/>
              </a:ext>
            </a:extLst>
          </a:blip>
          <a:srcRect b="20476"/>
          <a:stretch/>
        </p:blipFill>
        <p:spPr>
          <a:xfrm>
            <a:off x="301067" y="1364343"/>
            <a:ext cx="11723281" cy="5196114"/>
          </a:xfrm>
          <a:prstGeom prst="rect">
            <a:avLst/>
          </a:prstGeom>
        </p:spPr>
      </p:pic>
    </p:spTree>
    <p:extLst>
      <p:ext uri="{BB962C8B-B14F-4D97-AF65-F5344CB8AC3E}">
        <p14:creationId xmlns:p14="http://schemas.microsoft.com/office/powerpoint/2010/main" val="1993216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3324675-A194-D6D7-5FB6-B0648C4E11E1}"/>
              </a:ext>
            </a:extLst>
          </p:cNvPr>
          <p:cNvGraphicFramePr>
            <a:graphicFrameLocks noGrp="1"/>
          </p:cNvGraphicFramePr>
          <p:nvPr>
            <p:extLst>
              <p:ext uri="{D42A27DB-BD31-4B8C-83A1-F6EECF244321}">
                <p14:modId xmlns:p14="http://schemas.microsoft.com/office/powerpoint/2010/main" val="3144170469"/>
              </p:ext>
            </p:extLst>
          </p:nvPr>
        </p:nvGraphicFramePr>
        <p:xfrm>
          <a:off x="0" y="0"/>
          <a:ext cx="12192000" cy="5361930"/>
        </p:xfrm>
        <a:graphic>
          <a:graphicData uri="http://schemas.openxmlformats.org/drawingml/2006/table">
            <a:tbl>
              <a:tblPr firstRow="1" bandRow="1">
                <a:tableStyleId>{2D5ABB26-0587-4C30-8999-92F81FD0307C}</a:tableStyleId>
              </a:tblPr>
              <a:tblGrid>
                <a:gridCol w="2318657">
                  <a:extLst>
                    <a:ext uri="{9D8B030D-6E8A-4147-A177-3AD203B41FA5}">
                      <a16:colId xmlns:a16="http://schemas.microsoft.com/office/drawing/2014/main" val="2571427811"/>
                    </a:ext>
                  </a:extLst>
                </a:gridCol>
                <a:gridCol w="2619875">
                  <a:extLst>
                    <a:ext uri="{9D8B030D-6E8A-4147-A177-3AD203B41FA5}">
                      <a16:colId xmlns:a16="http://schemas.microsoft.com/office/drawing/2014/main" val="1292126076"/>
                    </a:ext>
                  </a:extLst>
                </a:gridCol>
                <a:gridCol w="2469266">
                  <a:extLst>
                    <a:ext uri="{9D8B030D-6E8A-4147-A177-3AD203B41FA5}">
                      <a16:colId xmlns:a16="http://schemas.microsoft.com/office/drawing/2014/main" val="2253583885"/>
                    </a:ext>
                  </a:extLst>
                </a:gridCol>
                <a:gridCol w="2469266">
                  <a:extLst>
                    <a:ext uri="{9D8B030D-6E8A-4147-A177-3AD203B41FA5}">
                      <a16:colId xmlns:a16="http://schemas.microsoft.com/office/drawing/2014/main" val="3647195915"/>
                    </a:ext>
                  </a:extLst>
                </a:gridCol>
                <a:gridCol w="2314936">
                  <a:extLst>
                    <a:ext uri="{9D8B030D-6E8A-4147-A177-3AD203B41FA5}">
                      <a16:colId xmlns:a16="http://schemas.microsoft.com/office/drawing/2014/main" val="260103064"/>
                    </a:ext>
                  </a:extLst>
                </a:gridCol>
              </a:tblGrid>
              <a:tr h="6226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1"/>
                          </a:solidFill>
                        </a:rPr>
                        <a:t>Source Type</a:t>
                      </a:r>
                      <a:endParaRPr lang="en-US" sz="2800" dirty="0">
                        <a:solidFill>
                          <a:schemeClr val="bg1"/>
                        </a:solidFill>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1"/>
                          </a:solidFill>
                        </a:rPr>
                        <a:t>Access</a:t>
                      </a:r>
                      <a:endParaRPr lang="en-US" sz="2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1"/>
                          </a:solidFill>
                        </a:rPr>
                        <a:t>Reliability</a:t>
                      </a:r>
                      <a:endParaRPr lang="en-US" sz="2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1"/>
                          </a:solidFill>
                        </a:rPr>
                        <a:t>Credibility</a:t>
                      </a:r>
                      <a:endParaRPr lang="en-US" sz="2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1"/>
                          </a:solidFill>
                        </a:rPr>
                        <a:t>Context</a:t>
                      </a:r>
                      <a:endParaRPr lang="en-US" sz="2800" dirty="0">
                        <a:solidFill>
                          <a:schemeClr val="bg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2237254150"/>
                  </a:ext>
                </a:extLst>
              </a:tr>
              <a:tr h="4739268">
                <a:tc>
                  <a:txBody>
                    <a:bodyPr/>
                    <a:lstStyle/>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Intelligence type</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Informant</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Actor</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Technical</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How does the source know the information?</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 Is it first-hand?</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Is it from a sub-source?</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Technical considerations?</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Competence of the source.</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Does the source respond to tasking?</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Do they have a successful reporting history?</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Does the equipment break down?</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Is the information unique, accurate and plausible?</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Is the information designed to influence?</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Are there anomalies in technical data</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When/Where/How of information acquisition</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Sources Strengths and weakness</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r>
                        <a:rPr lang="en-US" sz="2000" kern="1200" dirty="0">
                          <a:solidFill>
                            <a:schemeClr val="accent4">
                              <a:lumMod val="50000"/>
                            </a:schemeClr>
                          </a:solidFill>
                          <a:latin typeface="+mn-lt"/>
                          <a:ea typeface="+mn-ea"/>
                          <a:cs typeface="+mn-cs"/>
                        </a:rPr>
                        <a:t>Corroboration</a:t>
                      </a: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p>
                      <a:pPr marL="285756" lvl="0" indent="-285756" algn="l" defTabSz="914400" rtl="0" eaLnBrk="1" latinLnBrk="0" hangingPunct="1">
                        <a:buFont typeface="Arial" panose="020B0604020202020204" pitchFamily="34" charset="0"/>
                        <a:buChar char="•"/>
                      </a:pPr>
                      <a:endParaRPr lang="en-US" sz="2000" kern="1200" dirty="0">
                        <a:solidFill>
                          <a:schemeClr val="accent4">
                            <a:lumMod val="50000"/>
                          </a:schemeClr>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6061243"/>
                  </a:ext>
                </a:extLst>
              </a:tr>
            </a:tbl>
          </a:graphicData>
        </a:graphic>
      </p:graphicFrame>
    </p:spTree>
    <p:extLst>
      <p:ext uri="{BB962C8B-B14F-4D97-AF65-F5344CB8AC3E}">
        <p14:creationId xmlns:p14="http://schemas.microsoft.com/office/powerpoint/2010/main" val="3315207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A9B111E-A015-1FF5-6DFF-FA0D0BA823DE}"/>
              </a:ext>
            </a:extLst>
          </p:cNvPr>
          <p:cNvSpPr txBox="1"/>
          <p:nvPr/>
        </p:nvSpPr>
        <p:spPr>
          <a:xfrm>
            <a:off x="699713" y="248038"/>
            <a:ext cx="7063721"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200" b="1" kern="1200">
                <a:solidFill>
                  <a:srgbClr val="FFFFFF"/>
                </a:solidFill>
                <a:latin typeface="+mj-lt"/>
                <a:ea typeface="+mj-ea"/>
                <a:cs typeface="+mj-cs"/>
              </a:rPr>
              <a:t>Quality of Information Check </a:t>
            </a:r>
          </a:p>
          <a:p>
            <a:pPr>
              <a:lnSpc>
                <a:spcPct val="90000"/>
              </a:lnSpc>
              <a:spcBef>
                <a:spcPct val="0"/>
              </a:spcBef>
              <a:spcAft>
                <a:spcPts val="600"/>
              </a:spcAft>
            </a:pPr>
            <a:r>
              <a:rPr lang="en-US" sz="2200" b="1" kern="1200">
                <a:solidFill>
                  <a:srgbClr val="FFFFFF"/>
                </a:solidFill>
                <a:latin typeface="+mj-lt"/>
                <a:ea typeface="+mj-ea"/>
                <a:cs typeface="+mj-cs"/>
              </a:rPr>
              <a:t>A Structured Tool to Evaluate Sources</a:t>
            </a:r>
          </a:p>
          <a:p>
            <a:pPr>
              <a:lnSpc>
                <a:spcPct val="90000"/>
              </a:lnSpc>
              <a:spcBef>
                <a:spcPct val="0"/>
              </a:spcBef>
              <a:spcAft>
                <a:spcPts val="600"/>
              </a:spcAft>
            </a:pPr>
            <a:r>
              <a:rPr lang="en-US" sz="2200" b="1" kern="1200">
                <a:solidFill>
                  <a:srgbClr val="FFFFFF"/>
                </a:solidFill>
                <a:latin typeface="+mj-lt"/>
                <a:ea typeface="+mj-ea"/>
                <a:cs typeface="+mj-cs"/>
              </a:rPr>
              <a:t> </a:t>
            </a:r>
          </a:p>
        </p:txBody>
      </p:sp>
      <p:graphicFrame>
        <p:nvGraphicFramePr>
          <p:cNvPr id="9" name="Table 8">
            <a:extLst>
              <a:ext uri="{FF2B5EF4-FFF2-40B4-BE49-F238E27FC236}">
                <a16:creationId xmlns:a16="http://schemas.microsoft.com/office/drawing/2014/main" id="{D74620FA-0ADF-16F7-1CE7-D5265A8F528B}"/>
              </a:ext>
            </a:extLst>
          </p:cNvPr>
          <p:cNvGraphicFramePr>
            <a:graphicFrameLocks noGrp="1"/>
          </p:cNvGraphicFramePr>
          <p:nvPr>
            <p:extLst>
              <p:ext uri="{D42A27DB-BD31-4B8C-83A1-F6EECF244321}">
                <p14:modId xmlns:p14="http://schemas.microsoft.com/office/powerpoint/2010/main" val="3509165416"/>
              </p:ext>
            </p:extLst>
          </p:nvPr>
        </p:nvGraphicFramePr>
        <p:xfrm>
          <a:off x="199900" y="2035287"/>
          <a:ext cx="11792196" cy="3851514"/>
        </p:xfrm>
        <a:graphic>
          <a:graphicData uri="http://schemas.openxmlformats.org/drawingml/2006/table">
            <a:tbl>
              <a:tblPr>
                <a:tableStyleId>{5C22544A-7EE6-4342-B048-85BDC9FD1C3A}</a:tableStyleId>
              </a:tblPr>
              <a:tblGrid>
                <a:gridCol w="965153">
                  <a:extLst>
                    <a:ext uri="{9D8B030D-6E8A-4147-A177-3AD203B41FA5}">
                      <a16:colId xmlns:a16="http://schemas.microsoft.com/office/drawing/2014/main" val="3365025659"/>
                    </a:ext>
                  </a:extLst>
                </a:gridCol>
                <a:gridCol w="1175508">
                  <a:extLst>
                    <a:ext uri="{9D8B030D-6E8A-4147-A177-3AD203B41FA5}">
                      <a16:colId xmlns:a16="http://schemas.microsoft.com/office/drawing/2014/main" val="1755847556"/>
                    </a:ext>
                  </a:extLst>
                </a:gridCol>
                <a:gridCol w="1101264">
                  <a:extLst>
                    <a:ext uri="{9D8B030D-6E8A-4147-A177-3AD203B41FA5}">
                      <a16:colId xmlns:a16="http://schemas.microsoft.com/office/drawing/2014/main" val="946318841"/>
                    </a:ext>
                  </a:extLst>
                </a:gridCol>
                <a:gridCol w="1361115">
                  <a:extLst>
                    <a:ext uri="{9D8B030D-6E8A-4147-A177-3AD203B41FA5}">
                      <a16:colId xmlns:a16="http://schemas.microsoft.com/office/drawing/2014/main" val="205722468"/>
                    </a:ext>
                  </a:extLst>
                </a:gridCol>
                <a:gridCol w="1286872">
                  <a:extLst>
                    <a:ext uri="{9D8B030D-6E8A-4147-A177-3AD203B41FA5}">
                      <a16:colId xmlns:a16="http://schemas.microsoft.com/office/drawing/2014/main" val="1535980302"/>
                    </a:ext>
                  </a:extLst>
                </a:gridCol>
                <a:gridCol w="1447730">
                  <a:extLst>
                    <a:ext uri="{9D8B030D-6E8A-4147-A177-3AD203B41FA5}">
                      <a16:colId xmlns:a16="http://schemas.microsoft.com/office/drawing/2014/main" val="2277035477"/>
                    </a:ext>
                  </a:extLst>
                </a:gridCol>
                <a:gridCol w="1435356">
                  <a:extLst>
                    <a:ext uri="{9D8B030D-6E8A-4147-A177-3AD203B41FA5}">
                      <a16:colId xmlns:a16="http://schemas.microsoft.com/office/drawing/2014/main" val="2325696848"/>
                    </a:ext>
                  </a:extLst>
                </a:gridCol>
                <a:gridCol w="1410609">
                  <a:extLst>
                    <a:ext uri="{9D8B030D-6E8A-4147-A177-3AD203B41FA5}">
                      <a16:colId xmlns:a16="http://schemas.microsoft.com/office/drawing/2014/main" val="3148976953"/>
                    </a:ext>
                  </a:extLst>
                </a:gridCol>
                <a:gridCol w="1608589">
                  <a:extLst>
                    <a:ext uri="{9D8B030D-6E8A-4147-A177-3AD203B41FA5}">
                      <a16:colId xmlns:a16="http://schemas.microsoft.com/office/drawing/2014/main" val="528652765"/>
                    </a:ext>
                  </a:extLst>
                </a:gridCol>
              </a:tblGrid>
              <a:tr h="372310">
                <a:tc>
                  <a:txBody>
                    <a:bodyPr/>
                    <a:lstStyle/>
                    <a:p>
                      <a:pPr algn="ctr" fontAlgn="t"/>
                      <a:r>
                        <a:rPr lang="en-US" sz="1400" b="1" u="none" strike="noStrike" dirty="0">
                          <a:solidFill>
                            <a:schemeClr val="bg1"/>
                          </a:solidFill>
                          <a:effectLst/>
                        </a:rPr>
                        <a:t>Report Number</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Date of Information</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Type of Intelligence</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Source Description</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Relevant Information</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Reliability</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Credibility</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Corroboration</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tc>
                  <a:txBody>
                    <a:bodyPr/>
                    <a:lstStyle/>
                    <a:p>
                      <a:pPr algn="ctr" fontAlgn="t"/>
                      <a:r>
                        <a:rPr lang="en-US" sz="1400" b="1" u="none" strike="noStrike" dirty="0">
                          <a:solidFill>
                            <a:schemeClr val="bg1"/>
                          </a:solidFill>
                          <a:effectLst/>
                        </a:rPr>
                        <a:t>Comments</a:t>
                      </a:r>
                      <a:endParaRPr lang="en-US" sz="1400" b="1" i="0" u="none" strike="noStrike" dirty="0">
                        <a:solidFill>
                          <a:schemeClr val="bg1"/>
                        </a:solidFill>
                        <a:effectLst/>
                        <a:latin typeface="Aptos Narrow" panose="020B0004020202020204" pitchFamily="34" charset="0"/>
                      </a:endParaRPr>
                    </a:p>
                  </a:txBody>
                  <a:tcPr marL="5517" marR="5517" marT="5517" marB="0">
                    <a:lnB w="12700" cap="flat" cmpd="sng" algn="ctr">
                      <a:solidFill>
                        <a:schemeClr val="tx1"/>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3154775854"/>
                  </a:ext>
                </a:extLst>
              </a:tr>
              <a:tr h="2383614">
                <a:tc>
                  <a:txBody>
                    <a:bodyPr/>
                    <a:lstStyle/>
                    <a:p>
                      <a:pPr algn="l" fontAlgn="t"/>
                      <a:r>
                        <a:rPr lang="en-US" sz="1400" u="none" strike="noStrike" dirty="0">
                          <a:effectLst/>
                        </a:rPr>
                        <a:t>ABC123</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26/08/2025</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HUMINT</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Retired professional football player. Freelance talent scout for UK Premiere League. Has a history of providing team with accurate information on the capabilities of individual players on Premiere and European league teams</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Germany generally favors a high-pressing possession-based system with fullbacks pushing forward aggressively They often try to overload the midfield to control game tempo</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The source provides information in a timely manner and responds to specific requests from the coaching staff.  </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The source is highly qualified to make observations and assessments about the German national team.  He has worked with the England national team several times in the past and understands the teams style of play. </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Source Report Number XYZ987, a video highlight real of Germany's last five matches corroborates the sources description of Germany's high pressing possession-based system. </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400" u="none" strike="noStrike" dirty="0">
                          <a:effectLst/>
                        </a:rPr>
                        <a:t>Re-posturing our midfield approach would probably disrupt Germany's fullback push.</a:t>
                      </a:r>
                      <a:endParaRPr lang="en-US" sz="1400" b="0" i="0" u="none" strike="noStrike" dirty="0">
                        <a:solidFill>
                          <a:srgbClr val="000000"/>
                        </a:solidFill>
                        <a:effectLst/>
                        <a:latin typeface="Aptos Narrow" panose="020B0004020202020204" pitchFamily="34" charset="0"/>
                      </a:endParaRPr>
                    </a:p>
                  </a:txBody>
                  <a:tcPr marL="5517" marR="5517" marT="551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1067463"/>
                  </a:ext>
                </a:extLst>
              </a:tr>
            </a:tbl>
          </a:graphicData>
        </a:graphic>
      </p:graphicFrame>
    </p:spTree>
    <p:extLst>
      <p:ext uri="{BB962C8B-B14F-4D97-AF65-F5344CB8AC3E}">
        <p14:creationId xmlns:p14="http://schemas.microsoft.com/office/powerpoint/2010/main" val="1406888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008B6-DA61-744E-BA62-BA3EA1DD261D}"/>
            </a:ext>
          </a:extLst>
        </p:cNvPr>
        <p:cNvGrpSpPr/>
        <p:nvPr/>
      </p:nvGrpSpPr>
      <p:grpSpPr>
        <a:xfrm>
          <a:off x="0" y="0"/>
          <a:ext cx="0" cy="0"/>
          <a:chOff x="0" y="0"/>
          <a:chExt cx="0" cy="0"/>
        </a:xfrm>
      </p:grpSpPr>
      <p:pic>
        <p:nvPicPr>
          <p:cNvPr id="3" name="Graphic 2" descr="Badge Question Mark outline">
            <a:extLst>
              <a:ext uri="{FF2B5EF4-FFF2-40B4-BE49-F238E27FC236}">
                <a16:creationId xmlns:a16="http://schemas.microsoft.com/office/drawing/2014/main" id="{1221F398-FA05-F1CB-92C8-6CE2D468BF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3170848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158B97-7280-4134-AEC6-80E1108A961B}"/>
              </a:ext>
            </a:extLst>
          </p:cNvPr>
          <p:cNvPicPr>
            <a:picLocks noChangeAspect="1"/>
          </p:cNvPicPr>
          <p:nvPr/>
        </p:nvPicPr>
        <p:blipFill>
          <a:blip r:embed="rId3"/>
          <a:stretch>
            <a:fillRect/>
          </a:stretch>
        </p:blipFill>
        <p:spPr>
          <a:xfrm>
            <a:off x="1746483" y="3015977"/>
            <a:ext cx="2604893" cy="2325476"/>
          </a:xfrm>
          <a:prstGeom prst="rect">
            <a:avLst/>
          </a:prstGeom>
        </p:spPr>
      </p:pic>
      <p:sp>
        <p:nvSpPr>
          <p:cNvPr id="3" name="TextBox 2">
            <a:extLst>
              <a:ext uri="{FF2B5EF4-FFF2-40B4-BE49-F238E27FC236}">
                <a16:creationId xmlns:a16="http://schemas.microsoft.com/office/drawing/2014/main" id="{B8E9759F-1690-4AC1-8F58-0A92065A8210}"/>
              </a:ext>
            </a:extLst>
          </p:cNvPr>
          <p:cNvSpPr txBox="1"/>
          <p:nvPr/>
        </p:nvSpPr>
        <p:spPr>
          <a:xfrm>
            <a:off x="2175510" y="51653"/>
            <a:ext cx="7840980" cy="646331"/>
          </a:xfrm>
          <a:prstGeom prst="rect">
            <a:avLst/>
          </a:prstGeom>
          <a:noFill/>
        </p:spPr>
        <p:txBody>
          <a:bodyPr wrap="square" rtlCol="0">
            <a:spAutoFit/>
          </a:bodyPr>
          <a:lstStyle/>
          <a:p>
            <a:pPr algn="ctr"/>
            <a:r>
              <a:rPr lang="en-US" sz="3600" b="1" dirty="0">
                <a:solidFill>
                  <a:schemeClr val="accent4">
                    <a:lumMod val="50000"/>
                  </a:schemeClr>
                </a:solidFill>
              </a:rPr>
              <a:t>Why is Uncertainty Important</a:t>
            </a:r>
          </a:p>
        </p:txBody>
      </p:sp>
      <p:sp>
        <p:nvSpPr>
          <p:cNvPr id="4" name="TextBox 3">
            <a:extLst>
              <a:ext uri="{FF2B5EF4-FFF2-40B4-BE49-F238E27FC236}">
                <a16:creationId xmlns:a16="http://schemas.microsoft.com/office/drawing/2014/main" id="{FAF451CB-9D51-4976-BA27-F8A5ADB475D1}"/>
              </a:ext>
            </a:extLst>
          </p:cNvPr>
          <p:cNvSpPr txBox="1"/>
          <p:nvPr/>
        </p:nvSpPr>
        <p:spPr>
          <a:xfrm>
            <a:off x="5672251" y="1173636"/>
            <a:ext cx="4962297" cy="1323439"/>
          </a:xfrm>
          <a:prstGeom prst="rect">
            <a:avLst/>
          </a:prstGeom>
          <a:noFill/>
        </p:spPr>
        <p:txBody>
          <a:bodyPr wrap="square" rtlCol="0">
            <a:spAutoFit/>
          </a:bodyPr>
          <a:lstStyle/>
          <a:p>
            <a:r>
              <a:rPr lang="en-US" sz="3200" b="1" dirty="0">
                <a:solidFill>
                  <a:schemeClr val="accent4">
                    <a:lumMod val="50000"/>
                  </a:schemeClr>
                </a:solidFill>
              </a:rPr>
              <a:t>Strategic Surprise</a:t>
            </a:r>
          </a:p>
          <a:p>
            <a:pPr marL="742950" lvl="1" indent="-285750">
              <a:buFont typeface="Arial" panose="020B0604020202020204" pitchFamily="34" charset="0"/>
              <a:buChar char="•"/>
            </a:pPr>
            <a:r>
              <a:rPr lang="en-US" sz="2400" dirty="0"/>
              <a:t>9/11</a:t>
            </a:r>
          </a:p>
          <a:p>
            <a:pPr marL="742950" lvl="1" indent="-285750">
              <a:buFont typeface="Arial" panose="020B0604020202020204" pitchFamily="34" charset="0"/>
              <a:buChar char="•"/>
            </a:pPr>
            <a:r>
              <a:rPr lang="en-US" sz="2400" dirty="0"/>
              <a:t>Pearl Harbor</a:t>
            </a:r>
          </a:p>
        </p:txBody>
      </p:sp>
      <p:pic>
        <p:nvPicPr>
          <p:cNvPr id="6" name="Picture 5">
            <a:extLst>
              <a:ext uri="{FF2B5EF4-FFF2-40B4-BE49-F238E27FC236}">
                <a16:creationId xmlns:a16="http://schemas.microsoft.com/office/drawing/2014/main" id="{21F87737-CAAE-46EF-9FE3-C95F5D23821F}"/>
              </a:ext>
            </a:extLst>
          </p:cNvPr>
          <p:cNvPicPr>
            <a:picLocks noChangeAspect="1"/>
          </p:cNvPicPr>
          <p:nvPr/>
        </p:nvPicPr>
        <p:blipFill>
          <a:blip r:embed="rId4"/>
          <a:stretch>
            <a:fillRect/>
          </a:stretch>
        </p:blipFill>
        <p:spPr>
          <a:xfrm>
            <a:off x="792181" y="1045575"/>
            <a:ext cx="2946856" cy="2325476"/>
          </a:xfrm>
          <a:prstGeom prst="rect">
            <a:avLst/>
          </a:prstGeom>
        </p:spPr>
      </p:pic>
      <p:sp>
        <p:nvSpPr>
          <p:cNvPr id="8" name="TextBox 7">
            <a:extLst>
              <a:ext uri="{FF2B5EF4-FFF2-40B4-BE49-F238E27FC236}">
                <a16:creationId xmlns:a16="http://schemas.microsoft.com/office/drawing/2014/main" id="{12F8C84C-16B1-4491-AF16-BF801AE627F8}"/>
              </a:ext>
            </a:extLst>
          </p:cNvPr>
          <p:cNvSpPr txBox="1"/>
          <p:nvPr/>
        </p:nvSpPr>
        <p:spPr>
          <a:xfrm>
            <a:off x="5032635" y="2900357"/>
            <a:ext cx="6087292"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l"/>
            <a:r>
              <a:rPr lang="en-US" sz="2400" b="0" i="0" u="none" strike="noStrike" baseline="0" dirty="0">
                <a:solidFill>
                  <a:schemeClr val="bg1"/>
                </a:solidFill>
              </a:rPr>
              <a:t>Failure to explain the uncertainty in our judgments can lead to </a:t>
            </a:r>
            <a:r>
              <a:rPr lang="en-US" sz="2400" b="0" i="0" u="none" strike="noStrike" baseline="0" dirty="0">
                <a:solidFill>
                  <a:srgbClr val="C00000"/>
                </a:solidFill>
              </a:rPr>
              <a:t>ill-informed decisions </a:t>
            </a:r>
            <a:r>
              <a:rPr lang="en-US" sz="2400" b="0" i="0" u="none" strike="noStrike" baseline="0" dirty="0">
                <a:solidFill>
                  <a:schemeClr val="bg1"/>
                </a:solidFill>
              </a:rPr>
              <a:t>and actions. Conversely, providing clients with an appreciation of the uncertainty in our judgments and the analytic process behind them allows them to </a:t>
            </a:r>
            <a:r>
              <a:rPr lang="en-US" sz="2400" b="0" i="0" u="none" strike="noStrike" baseline="0" dirty="0">
                <a:solidFill>
                  <a:srgbClr val="C00000"/>
                </a:solidFill>
              </a:rPr>
              <a:t>prepare for potential contingencies and mitigate risk.</a:t>
            </a:r>
            <a:endParaRPr lang="en-US" sz="2000" dirty="0">
              <a:solidFill>
                <a:srgbClr val="C00000"/>
              </a:solidFill>
            </a:endParaRPr>
          </a:p>
        </p:txBody>
      </p:sp>
      <p:sp>
        <p:nvSpPr>
          <p:cNvPr id="7" name="Slide Number Placeholder 6">
            <a:extLst>
              <a:ext uri="{FF2B5EF4-FFF2-40B4-BE49-F238E27FC236}">
                <a16:creationId xmlns:a16="http://schemas.microsoft.com/office/drawing/2014/main" id="{02E60EE2-4C33-4A39-8E4A-4997644C1CFE}"/>
              </a:ext>
            </a:extLst>
          </p:cNvPr>
          <p:cNvSpPr>
            <a:spLocks noGrp="1"/>
          </p:cNvSpPr>
          <p:nvPr>
            <p:ph type="sldNum" sz="quarter" idx="12"/>
          </p:nvPr>
        </p:nvSpPr>
        <p:spPr/>
        <p:txBody>
          <a:bodyPr/>
          <a:lstStyle/>
          <a:p>
            <a:fld id="{13026B4D-A38E-428F-A99A-F3C4B9B291D6}" type="slidenum">
              <a:rPr lang="en-US" smtClean="0"/>
              <a:t>14</a:t>
            </a:fld>
            <a:endParaRPr lang="en-US"/>
          </a:p>
        </p:txBody>
      </p:sp>
    </p:spTree>
    <p:extLst>
      <p:ext uri="{BB962C8B-B14F-4D97-AF65-F5344CB8AC3E}">
        <p14:creationId xmlns:p14="http://schemas.microsoft.com/office/powerpoint/2010/main" val="3191512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1464F86-88CC-4F72-B51B-8450411F333B}"/>
              </a:ext>
            </a:extLst>
          </p:cNvPr>
          <p:cNvCxnSpPr/>
          <p:nvPr/>
        </p:nvCxnSpPr>
        <p:spPr>
          <a:xfrm>
            <a:off x="5643154" y="979714"/>
            <a:ext cx="0" cy="480713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A5527B3-AFD4-4741-BBF7-8A6CA2312089}"/>
              </a:ext>
            </a:extLst>
          </p:cNvPr>
          <p:cNvSpPr txBox="1"/>
          <p:nvPr/>
        </p:nvSpPr>
        <p:spPr>
          <a:xfrm>
            <a:off x="2208810" y="0"/>
            <a:ext cx="7490406" cy="646331"/>
          </a:xfrm>
          <a:prstGeom prst="rect">
            <a:avLst/>
          </a:prstGeom>
          <a:noFill/>
        </p:spPr>
        <p:txBody>
          <a:bodyPr wrap="square" rtlCol="0">
            <a:spAutoFit/>
          </a:bodyPr>
          <a:lstStyle/>
          <a:p>
            <a:pPr algn="ctr"/>
            <a:r>
              <a:rPr lang="en-US" sz="3600" b="1" dirty="0">
                <a:solidFill>
                  <a:schemeClr val="accent4">
                    <a:lumMod val="50000"/>
                  </a:schemeClr>
                </a:solidFill>
              </a:rPr>
              <a:t>Two Aspects of Uncertainty  (NIFC)</a:t>
            </a:r>
          </a:p>
        </p:txBody>
      </p:sp>
      <p:sp>
        <p:nvSpPr>
          <p:cNvPr id="5" name="TextBox 4">
            <a:extLst>
              <a:ext uri="{FF2B5EF4-FFF2-40B4-BE49-F238E27FC236}">
                <a16:creationId xmlns:a16="http://schemas.microsoft.com/office/drawing/2014/main" id="{480E2013-EE36-4680-AE1C-8CB602904E99}"/>
              </a:ext>
            </a:extLst>
          </p:cNvPr>
          <p:cNvSpPr txBox="1"/>
          <p:nvPr/>
        </p:nvSpPr>
        <p:spPr>
          <a:xfrm>
            <a:off x="1087768" y="814574"/>
            <a:ext cx="3944982" cy="523220"/>
          </a:xfrm>
          <a:prstGeom prst="rect">
            <a:avLst/>
          </a:prstGeom>
          <a:noFill/>
        </p:spPr>
        <p:txBody>
          <a:bodyPr wrap="square" rtlCol="0">
            <a:spAutoFit/>
          </a:bodyPr>
          <a:lstStyle/>
          <a:p>
            <a:pPr algn="ctr"/>
            <a:r>
              <a:rPr lang="en-US" sz="2800" dirty="0">
                <a:solidFill>
                  <a:schemeClr val="accent1"/>
                </a:solidFill>
              </a:rPr>
              <a:t>Likelihood</a:t>
            </a:r>
          </a:p>
        </p:txBody>
      </p:sp>
      <p:sp>
        <p:nvSpPr>
          <p:cNvPr id="6" name="TextBox 5">
            <a:extLst>
              <a:ext uri="{FF2B5EF4-FFF2-40B4-BE49-F238E27FC236}">
                <a16:creationId xmlns:a16="http://schemas.microsoft.com/office/drawing/2014/main" id="{FECA739C-C6B2-4A9A-8A37-AA4657E6327B}"/>
              </a:ext>
            </a:extLst>
          </p:cNvPr>
          <p:cNvSpPr txBox="1"/>
          <p:nvPr/>
        </p:nvSpPr>
        <p:spPr>
          <a:xfrm>
            <a:off x="6384188" y="814574"/>
            <a:ext cx="3944982" cy="523220"/>
          </a:xfrm>
          <a:prstGeom prst="rect">
            <a:avLst/>
          </a:prstGeom>
          <a:noFill/>
        </p:spPr>
        <p:txBody>
          <a:bodyPr wrap="square" rtlCol="0">
            <a:spAutoFit/>
          </a:bodyPr>
          <a:lstStyle/>
          <a:p>
            <a:pPr algn="ctr"/>
            <a:r>
              <a:rPr lang="en-US" sz="2800" dirty="0">
                <a:solidFill>
                  <a:schemeClr val="accent1"/>
                </a:solidFill>
              </a:rPr>
              <a:t>Confidence</a:t>
            </a:r>
          </a:p>
        </p:txBody>
      </p:sp>
      <p:sp>
        <p:nvSpPr>
          <p:cNvPr id="7" name="TextBox 6">
            <a:extLst>
              <a:ext uri="{FF2B5EF4-FFF2-40B4-BE49-F238E27FC236}">
                <a16:creationId xmlns:a16="http://schemas.microsoft.com/office/drawing/2014/main" id="{F01385DF-0005-4FF1-B0D0-E6B3B1ABC391}"/>
              </a:ext>
            </a:extLst>
          </p:cNvPr>
          <p:cNvSpPr txBox="1"/>
          <p:nvPr/>
        </p:nvSpPr>
        <p:spPr>
          <a:xfrm>
            <a:off x="451264" y="1327408"/>
            <a:ext cx="5124399" cy="923330"/>
          </a:xfrm>
          <a:prstGeom prst="rect">
            <a:avLst/>
          </a:prstGeom>
          <a:noFill/>
        </p:spPr>
        <p:txBody>
          <a:bodyPr wrap="square" rtlCol="0">
            <a:spAutoFit/>
          </a:bodyPr>
          <a:lstStyle/>
          <a:p>
            <a:r>
              <a:rPr lang="en-US" dirty="0"/>
              <a:t>Assess the chance of a future event or action or to describe or explain a past event or outcome for which some uncertainty remains.</a:t>
            </a:r>
          </a:p>
        </p:txBody>
      </p:sp>
      <p:sp>
        <p:nvSpPr>
          <p:cNvPr id="8" name="TextBox 7">
            <a:extLst>
              <a:ext uri="{FF2B5EF4-FFF2-40B4-BE49-F238E27FC236}">
                <a16:creationId xmlns:a16="http://schemas.microsoft.com/office/drawing/2014/main" id="{071128D6-B2A1-4008-9179-6D992C198482}"/>
              </a:ext>
            </a:extLst>
          </p:cNvPr>
          <p:cNvSpPr txBox="1"/>
          <p:nvPr/>
        </p:nvSpPr>
        <p:spPr>
          <a:xfrm>
            <a:off x="5757143" y="1327408"/>
            <a:ext cx="5871555" cy="646331"/>
          </a:xfrm>
          <a:prstGeom prst="rect">
            <a:avLst/>
          </a:prstGeom>
          <a:noFill/>
        </p:spPr>
        <p:txBody>
          <a:bodyPr wrap="square" rtlCol="0">
            <a:spAutoFit/>
          </a:bodyPr>
          <a:lstStyle/>
          <a:p>
            <a:r>
              <a:rPr lang="en-US" dirty="0"/>
              <a:t>Uncertainty in the analytic process used to reach the assessment. Consider: </a:t>
            </a:r>
          </a:p>
        </p:txBody>
      </p:sp>
      <p:sp>
        <p:nvSpPr>
          <p:cNvPr id="13" name="TextBox 12">
            <a:extLst>
              <a:ext uri="{FF2B5EF4-FFF2-40B4-BE49-F238E27FC236}">
                <a16:creationId xmlns:a16="http://schemas.microsoft.com/office/drawing/2014/main" id="{95B198E8-A2A6-4575-B71E-8C148A520BAB}"/>
              </a:ext>
            </a:extLst>
          </p:cNvPr>
          <p:cNvSpPr txBox="1"/>
          <p:nvPr/>
        </p:nvSpPr>
        <p:spPr>
          <a:xfrm>
            <a:off x="722865" y="2213760"/>
            <a:ext cx="4423953" cy="2031325"/>
          </a:xfrm>
          <a:prstGeom prst="rect">
            <a:avLst/>
          </a:prstGeom>
          <a:noFill/>
        </p:spPr>
        <p:txBody>
          <a:bodyPr wrap="square" rtlCol="0">
            <a:spAutoFit/>
          </a:bodyPr>
          <a:lstStyle/>
          <a:p>
            <a:r>
              <a:rPr lang="en-US" dirty="0"/>
              <a:t>Consider: </a:t>
            </a:r>
          </a:p>
          <a:p>
            <a:pPr marL="742950" lvl="1" indent="-285750">
              <a:buFont typeface="Arial" panose="020B0604020202020204" pitchFamily="34" charset="0"/>
              <a:buChar char="•"/>
            </a:pPr>
            <a:r>
              <a:rPr lang="en-US" dirty="0"/>
              <a:t>Evidence (sources)</a:t>
            </a:r>
          </a:p>
          <a:p>
            <a:pPr marL="742950" lvl="1" indent="-285750">
              <a:buFont typeface="Arial" panose="020B0604020202020204" pitchFamily="34" charset="0"/>
              <a:buChar char="•"/>
            </a:pPr>
            <a:r>
              <a:rPr lang="en-US" dirty="0"/>
              <a:t>Context</a:t>
            </a:r>
          </a:p>
          <a:p>
            <a:pPr marL="742950" lvl="1" indent="-285750">
              <a:buFont typeface="Arial" panose="020B0604020202020204" pitchFamily="34" charset="0"/>
              <a:buChar char="•"/>
            </a:pPr>
            <a:r>
              <a:rPr lang="en-US" dirty="0"/>
              <a:t>Trends </a:t>
            </a:r>
          </a:p>
          <a:p>
            <a:pPr marL="742950" lvl="1" indent="-285750">
              <a:buFont typeface="Arial" panose="020B0604020202020204" pitchFamily="34" charset="0"/>
              <a:buChar char="•"/>
            </a:pPr>
            <a:r>
              <a:rPr lang="en-US" dirty="0"/>
              <a:t>Drivers</a:t>
            </a:r>
          </a:p>
          <a:p>
            <a:pPr marL="742950" lvl="1" indent="-285750">
              <a:buFont typeface="Arial" panose="020B0604020202020204" pitchFamily="34" charset="0"/>
              <a:buChar char="•"/>
            </a:pPr>
            <a:r>
              <a:rPr lang="en-US" dirty="0"/>
              <a:t>Background</a:t>
            </a:r>
          </a:p>
          <a:p>
            <a:pPr marL="742950" lvl="1" indent="-285750">
              <a:buFont typeface="Arial" panose="020B0604020202020204" pitchFamily="34" charset="0"/>
              <a:buChar char="•"/>
            </a:pPr>
            <a:r>
              <a:rPr lang="en-US" dirty="0"/>
              <a:t>Historical Precedent</a:t>
            </a:r>
          </a:p>
        </p:txBody>
      </p:sp>
      <p:cxnSp>
        <p:nvCxnSpPr>
          <p:cNvPr id="15" name="Straight Connector 14">
            <a:extLst>
              <a:ext uri="{FF2B5EF4-FFF2-40B4-BE49-F238E27FC236}">
                <a16:creationId xmlns:a16="http://schemas.microsoft.com/office/drawing/2014/main" id="{B3FFDDB2-60D3-47D1-BF2D-77CEE8C3E2D0}"/>
              </a:ext>
            </a:extLst>
          </p:cNvPr>
          <p:cNvCxnSpPr>
            <a:cxnSpLocks/>
          </p:cNvCxnSpPr>
          <p:nvPr/>
        </p:nvCxnSpPr>
        <p:spPr>
          <a:xfrm>
            <a:off x="988037" y="5034527"/>
            <a:ext cx="4385158" cy="0"/>
          </a:xfrm>
          <a:prstGeom prst="line">
            <a:avLst/>
          </a:prstGeom>
          <a:ln w="381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B0186649-52C4-4BEE-8EFC-AD8D0A6862CD}"/>
              </a:ext>
            </a:extLst>
          </p:cNvPr>
          <p:cNvSpPr>
            <a:spLocks noGrp="1"/>
          </p:cNvSpPr>
          <p:nvPr>
            <p:ph type="sldNum" sz="quarter" idx="12"/>
          </p:nvPr>
        </p:nvSpPr>
        <p:spPr/>
        <p:txBody>
          <a:bodyPr/>
          <a:lstStyle/>
          <a:p>
            <a:fld id="{13026B4D-A38E-428F-A99A-F3C4B9B291D6}" type="slidenum">
              <a:rPr lang="en-US" smtClean="0"/>
              <a:t>15</a:t>
            </a:fld>
            <a:endParaRPr lang="en-US"/>
          </a:p>
        </p:txBody>
      </p:sp>
      <p:pic>
        <p:nvPicPr>
          <p:cNvPr id="14" name="Picture 13">
            <a:extLst>
              <a:ext uri="{FF2B5EF4-FFF2-40B4-BE49-F238E27FC236}">
                <a16:creationId xmlns:a16="http://schemas.microsoft.com/office/drawing/2014/main" id="{8349429D-329E-4016-8D35-A00BBD4B9491}"/>
              </a:ext>
            </a:extLst>
          </p:cNvPr>
          <p:cNvPicPr>
            <a:picLocks noChangeAspect="1"/>
          </p:cNvPicPr>
          <p:nvPr/>
        </p:nvPicPr>
        <p:blipFill>
          <a:blip r:embed="rId3"/>
          <a:stretch>
            <a:fillRect/>
          </a:stretch>
        </p:blipFill>
        <p:spPr>
          <a:xfrm>
            <a:off x="537244" y="4407649"/>
            <a:ext cx="4835951" cy="1663949"/>
          </a:xfrm>
          <a:prstGeom prst="rect">
            <a:avLst/>
          </a:prstGeom>
        </p:spPr>
      </p:pic>
      <p:pic>
        <p:nvPicPr>
          <p:cNvPr id="16" name="Picture 15">
            <a:extLst>
              <a:ext uri="{FF2B5EF4-FFF2-40B4-BE49-F238E27FC236}">
                <a16:creationId xmlns:a16="http://schemas.microsoft.com/office/drawing/2014/main" id="{43FE08C4-7573-4A5D-8685-0CAF1E173A0F}"/>
              </a:ext>
            </a:extLst>
          </p:cNvPr>
          <p:cNvPicPr>
            <a:picLocks noChangeAspect="1"/>
          </p:cNvPicPr>
          <p:nvPr/>
        </p:nvPicPr>
        <p:blipFill rotWithShape="1">
          <a:blip r:embed="rId4">
            <a:extLst>
              <a:ext uri="{28A0092B-C50C-407E-A947-70E740481C1C}">
                <a14:useLocalDpi xmlns:a14="http://schemas.microsoft.com/office/drawing/2010/main" val="0"/>
              </a:ext>
            </a:extLst>
          </a:blip>
          <a:srcRect b="7474"/>
          <a:stretch/>
        </p:blipFill>
        <p:spPr>
          <a:xfrm>
            <a:off x="5983599" y="2018871"/>
            <a:ext cx="5485533" cy="3931554"/>
          </a:xfrm>
          <a:prstGeom prst="rect">
            <a:avLst/>
          </a:prstGeom>
        </p:spPr>
      </p:pic>
    </p:spTree>
    <p:extLst>
      <p:ext uri="{BB962C8B-B14F-4D97-AF65-F5344CB8AC3E}">
        <p14:creationId xmlns:p14="http://schemas.microsoft.com/office/powerpoint/2010/main" val="1912606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9C37AA-90C8-682A-3973-4853537D14FC}"/>
              </a:ext>
            </a:extLst>
          </p:cNvPr>
          <p:cNvSpPr txBox="1"/>
          <p:nvPr/>
        </p:nvSpPr>
        <p:spPr>
          <a:xfrm>
            <a:off x="1401138" y="227586"/>
            <a:ext cx="9167150" cy="646331"/>
          </a:xfrm>
          <a:prstGeom prst="rect">
            <a:avLst/>
          </a:prstGeom>
          <a:noFill/>
        </p:spPr>
        <p:txBody>
          <a:bodyPr wrap="square" rtlCol="0">
            <a:spAutoFit/>
          </a:bodyPr>
          <a:lstStyle/>
          <a:p>
            <a:pPr algn="ctr"/>
            <a:r>
              <a:rPr lang="en-US" sz="3600" b="1" dirty="0">
                <a:solidFill>
                  <a:schemeClr val="accent4">
                    <a:lumMod val="50000"/>
                  </a:schemeClr>
                </a:solidFill>
              </a:rPr>
              <a:t>Assumptions, Alternatives, and Gaps</a:t>
            </a:r>
          </a:p>
        </p:txBody>
      </p:sp>
      <p:pic>
        <p:nvPicPr>
          <p:cNvPr id="1026" name="Picture 2">
            <a:extLst>
              <a:ext uri="{FF2B5EF4-FFF2-40B4-BE49-F238E27FC236}">
                <a16:creationId xmlns:a16="http://schemas.microsoft.com/office/drawing/2014/main" id="{1F29CAC5-739C-2A99-2D4D-8266443BDA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338" y="1128156"/>
            <a:ext cx="3058061" cy="53057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5AB1A1-13E2-B428-8F46-300FF9C4CF34}"/>
              </a:ext>
            </a:extLst>
          </p:cNvPr>
          <p:cNvSpPr txBox="1"/>
          <p:nvPr/>
        </p:nvSpPr>
        <p:spPr>
          <a:xfrm>
            <a:off x="520861" y="2280213"/>
            <a:ext cx="7506858" cy="4401205"/>
          </a:xfrm>
          <a:prstGeom prst="rect">
            <a:avLst/>
          </a:prstGeom>
          <a:noFill/>
        </p:spPr>
        <p:txBody>
          <a:bodyPr wrap="square" rtlCol="0">
            <a:spAutoFit/>
          </a:bodyPr>
          <a:lstStyle/>
          <a:p>
            <a:r>
              <a:rPr lang="en-US" sz="2000" b="1" dirty="0"/>
              <a:t>Assumptions</a:t>
            </a:r>
            <a:r>
              <a:rPr lang="en-US" sz="2000" dirty="0"/>
              <a:t>: </a:t>
            </a:r>
            <a:r>
              <a:rPr lang="en-US" dirty="0"/>
              <a:t> </a:t>
            </a:r>
            <a:r>
              <a:rPr lang="en-US" sz="2000" dirty="0"/>
              <a:t>A statement that is believed to be true but cannot be directly supported with evidence.  If your assumption proves wrong, it could affect your assessment on the likelihood if/when an intelligence event will occur.</a:t>
            </a:r>
          </a:p>
          <a:p>
            <a:endParaRPr lang="en-US" sz="2000" dirty="0"/>
          </a:p>
          <a:p>
            <a:r>
              <a:rPr lang="en-US" sz="2000" b="1" dirty="0"/>
              <a:t>Alternatives</a:t>
            </a:r>
            <a:r>
              <a:rPr lang="en-US" sz="2000" dirty="0"/>
              <a:t>: a plausible alternative answer to your intelligence question.  If you create multiple hypotheses to answer a question, one is your main assessment.  One of the others is probably your alternative.</a:t>
            </a:r>
          </a:p>
          <a:p>
            <a:endParaRPr lang="en-US" sz="2000" dirty="0"/>
          </a:p>
          <a:p>
            <a:r>
              <a:rPr lang="en-US" sz="2000" b="1" dirty="0"/>
              <a:t>Gaps</a:t>
            </a:r>
            <a:r>
              <a:rPr lang="en-US" sz="2000" dirty="0"/>
              <a:t>:  Information or evidence can be collected to fill the gap given time and resources.  Until then, the gap is filled by supposition or assumption. </a:t>
            </a:r>
          </a:p>
          <a:p>
            <a:endParaRPr lang="en-US" sz="2000" dirty="0"/>
          </a:p>
        </p:txBody>
      </p:sp>
      <p:sp>
        <p:nvSpPr>
          <p:cNvPr id="4" name="TextBox 3">
            <a:extLst>
              <a:ext uri="{FF2B5EF4-FFF2-40B4-BE49-F238E27FC236}">
                <a16:creationId xmlns:a16="http://schemas.microsoft.com/office/drawing/2014/main" id="{309FC1EA-123F-8E6B-94A7-A1F166B5BB43}"/>
              </a:ext>
            </a:extLst>
          </p:cNvPr>
          <p:cNvSpPr txBox="1"/>
          <p:nvPr/>
        </p:nvSpPr>
        <p:spPr>
          <a:xfrm>
            <a:off x="736601" y="1012860"/>
            <a:ext cx="7207420" cy="830997"/>
          </a:xfrm>
          <a:prstGeom prst="rect">
            <a:avLst/>
          </a:prstGeom>
          <a:noFill/>
        </p:spPr>
        <p:txBody>
          <a:bodyPr wrap="square" rtlCol="0">
            <a:spAutoFit/>
          </a:bodyPr>
          <a:lstStyle/>
          <a:p>
            <a:r>
              <a:rPr lang="en-US" sz="2400" dirty="0">
                <a:solidFill>
                  <a:srgbClr val="C00000"/>
                </a:solidFill>
              </a:rPr>
              <a:t>Components of a logical argument that factor into your level of uncertainty.</a:t>
            </a:r>
          </a:p>
        </p:txBody>
      </p:sp>
    </p:spTree>
    <p:extLst>
      <p:ext uri="{BB962C8B-B14F-4D97-AF65-F5344CB8AC3E}">
        <p14:creationId xmlns:p14="http://schemas.microsoft.com/office/powerpoint/2010/main" val="2218267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8616F1-E366-5C20-DB64-9B5F1AD1ACF4}"/>
              </a:ext>
            </a:extLst>
          </p:cNvPr>
          <p:cNvSpPr txBox="1"/>
          <p:nvPr/>
        </p:nvSpPr>
        <p:spPr>
          <a:xfrm>
            <a:off x="1116282" y="0"/>
            <a:ext cx="9239002" cy="923330"/>
          </a:xfrm>
          <a:prstGeom prst="rect">
            <a:avLst/>
          </a:prstGeom>
          <a:noFill/>
        </p:spPr>
        <p:txBody>
          <a:bodyPr wrap="square" rtlCol="0">
            <a:spAutoFit/>
          </a:bodyPr>
          <a:lstStyle/>
          <a:p>
            <a:endParaRPr lang="en-US" dirty="0"/>
          </a:p>
          <a:p>
            <a:pPr algn="ctr"/>
            <a:r>
              <a:rPr lang="en-US" sz="3600" b="1" dirty="0">
                <a:solidFill>
                  <a:schemeClr val="accent4">
                    <a:lumMod val="50000"/>
                  </a:schemeClr>
                </a:solidFill>
              </a:rPr>
              <a:t>When to Use Likelihood and Confidence ? </a:t>
            </a:r>
          </a:p>
        </p:txBody>
      </p:sp>
      <p:pic>
        <p:nvPicPr>
          <p:cNvPr id="3" name="Picture 2">
            <a:extLst>
              <a:ext uri="{FF2B5EF4-FFF2-40B4-BE49-F238E27FC236}">
                <a16:creationId xmlns:a16="http://schemas.microsoft.com/office/drawing/2014/main" id="{5AA85718-1A33-7D53-A8C8-532C9983C988}"/>
              </a:ext>
            </a:extLst>
          </p:cNvPr>
          <p:cNvPicPr>
            <a:picLocks noChangeAspect="1"/>
          </p:cNvPicPr>
          <p:nvPr/>
        </p:nvPicPr>
        <p:blipFill>
          <a:blip r:embed="rId3"/>
          <a:stretch>
            <a:fillRect/>
          </a:stretch>
        </p:blipFill>
        <p:spPr>
          <a:xfrm>
            <a:off x="212193" y="2317851"/>
            <a:ext cx="5060451" cy="1940050"/>
          </a:xfrm>
          <a:prstGeom prst="rect">
            <a:avLst/>
          </a:prstGeom>
        </p:spPr>
      </p:pic>
      <p:sp>
        <p:nvSpPr>
          <p:cNvPr id="4" name="TextBox 3">
            <a:extLst>
              <a:ext uri="{FF2B5EF4-FFF2-40B4-BE49-F238E27FC236}">
                <a16:creationId xmlns:a16="http://schemas.microsoft.com/office/drawing/2014/main" id="{6D635553-70CD-1732-7E35-E73371D9EE2E}"/>
              </a:ext>
            </a:extLst>
          </p:cNvPr>
          <p:cNvSpPr txBox="1"/>
          <p:nvPr/>
        </p:nvSpPr>
        <p:spPr>
          <a:xfrm>
            <a:off x="212192" y="1112759"/>
            <a:ext cx="5638387" cy="1015663"/>
          </a:xfrm>
          <a:prstGeom prst="rect">
            <a:avLst/>
          </a:prstGeom>
          <a:noFill/>
        </p:spPr>
        <p:txBody>
          <a:bodyPr wrap="square" rtlCol="0">
            <a:spAutoFit/>
          </a:bodyPr>
          <a:lstStyle/>
          <a:p>
            <a:r>
              <a:rPr lang="en-US" sz="2000" dirty="0"/>
              <a:t>Likelihood- Use these terms to describe the probability of the intelligence development you are assessing. </a:t>
            </a:r>
          </a:p>
        </p:txBody>
      </p:sp>
      <p:sp>
        <p:nvSpPr>
          <p:cNvPr id="5" name="TextBox 4">
            <a:extLst>
              <a:ext uri="{FF2B5EF4-FFF2-40B4-BE49-F238E27FC236}">
                <a16:creationId xmlns:a16="http://schemas.microsoft.com/office/drawing/2014/main" id="{EF5A9CD3-6857-194B-C154-670D39385BE3}"/>
              </a:ext>
            </a:extLst>
          </p:cNvPr>
          <p:cNvSpPr txBox="1"/>
          <p:nvPr/>
        </p:nvSpPr>
        <p:spPr>
          <a:xfrm>
            <a:off x="212192" y="4447330"/>
            <a:ext cx="5158461" cy="1631216"/>
          </a:xfrm>
          <a:prstGeom prst="rect">
            <a:avLst/>
          </a:prstGeom>
          <a:noFill/>
        </p:spPr>
        <p:txBody>
          <a:bodyPr wrap="square" rtlCol="0">
            <a:spAutoFit/>
          </a:bodyPr>
          <a:lstStyle/>
          <a:p>
            <a:r>
              <a:rPr lang="en-US" sz="2000" dirty="0"/>
              <a:t>Example:  Germany will </a:t>
            </a:r>
            <a:r>
              <a:rPr lang="en-US" sz="2000" b="1" dirty="0">
                <a:solidFill>
                  <a:srgbClr val="C00000"/>
                </a:solidFill>
              </a:rPr>
              <a:t>almost certainly </a:t>
            </a:r>
            <a:r>
              <a:rPr lang="en-US" sz="2000" dirty="0"/>
              <a:t>dominate play when their midfielders push forward.  This high-pressing possession-based system will challenge England’s  current midfield defense posture.</a:t>
            </a:r>
          </a:p>
        </p:txBody>
      </p:sp>
      <p:cxnSp>
        <p:nvCxnSpPr>
          <p:cNvPr id="7" name="Straight Connector 6">
            <a:extLst>
              <a:ext uri="{FF2B5EF4-FFF2-40B4-BE49-F238E27FC236}">
                <a16:creationId xmlns:a16="http://schemas.microsoft.com/office/drawing/2014/main" id="{6F9764B5-E7AD-9E5F-AFD8-360C61E90E10}"/>
              </a:ext>
            </a:extLst>
          </p:cNvPr>
          <p:cNvCxnSpPr>
            <a:cxnSpLocks/>
          </p:cNvCxnSpPr>
          <p:nvPr/>
        </p:nvCxnSpPr>
        <p:spPr>
          <a:xfrm>
            <a:off x="5710348" y="1097738"/>
            <a:ext cx="0" cy="4987636"/>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B80E86DD-EBBB-6A23-58F4-3BA11D30419C}"/>
              </a:ext>
            </a:extLst>
          </p:cNvPr>
          <p:cNvSpPr txBox="1"/>
          <p:nvPr/>
        </p:nvSpPr>
        <p:spPr>
          <a:xfrm>
            <a:off x="6059770" y="1097738"/>
            <a:ext cx="5638387" cy="707886"/>
          </a:xfrm>
          <a:prstGeom prst="rect">
            <a:avLst/>
          </a:prstGeom>
          <a:noFill/>
        </p:spPr>
        <p:txBody>
          <a:bodyPr wrap="square" rtlCol="0">
            <a:spAutoFit/>
          </a:bodyPr>
          <a:lstStyle/>
          <a:p>
            <a:r>
              <a:rPr lang="en-US" sz="2000" dirty="0"/>
              <a:t>Confidence – Describes your ability to use the available sources to create a logical argument.</a:t>
            </a:r>
          </a:p>
        </p:txBody>
      </p:sp>
      <p:graphicFrame>
        <p:nvGraphicFramePr>
          <p:cNvPr id="11" name="Table 10">
            <a:extLst>
              <a:ext uri="{FF2B5EF4-FFF2-40B4-BE49-F238E27FC236}">
                <a16:creationId xmlns:a16="http://schemas.microsoft.com/office/drawing/2014/main" id="{135500B0-0BF3-E6C0-B228-8FE8D2DADC4A}"/>
              </a:ext>
            </a:extLst>
          </p:cNvPr>
          <p:cNvGraphicFramePr>
            <a:graphicFrameLocks noGrp="1"/>
          </p:cNvGraphicFramePr>
          <p:nvPr>
            <p:extLst>
              <p:ext uri="{D42A27DB-BD31-4B8C-83A1-F6EECF244321}">
                <p14:modId xmlns:p14="http://schemas.microsoft.com/office/powerpoint/2010/main" val="3559717022"/>
              </p:ext>
            </p:extLst>
          </p:nvPr>
        </p:nvGraphicFramePr>
        <p:xfrm>
          <a:off x="6096000" y="2668226"/>
          <a:ext cx="5565928" cy="923330"/>
        </p:xfrm>
        <a:graphic>
          <a:graphicData uri="http://schemas.openxmlformats.org/drawingml/2006/table">
            <a:tbl>
              <a:tblPr firstRow="1" bandRow="1">
                <a:tableStyleId>{5940675A-B579-460E-94D1-54222C63F5DA}</a:tableStyleId>
              </a:tblPr>
              <a:tblGrid>
                <a:gridCol w="1017781">
                  <a:extLst>
                    <a:ext uri="{9D8B030D-6E8A-4147-A177-3AD203B41FA5}">
                      <a16:colId xmlns:a16="http://schemas.microsoft.com/office/drawing/2014/main" val="1707167050"/>
                    </a:ext>
                  </a:extLst>
                </a:gridCol>
                <a:gridCol w="1433872">
                  <a:extLst>
                    <a:ext uri="{9D8B030D-6E8A-4147-A177-3AD203B41FA5}">
                      <a16:colId xmlns:a16="http://schemas.microsoft.com/office/drawing/2014/main" val="3673767320"/>
                    </a:ext>
                  </a:extLst>
                </a:gridCol>
                <a:gridCol w="1614115">
                  <a:extLst>
                    <a:ext uri="{9D8B030D-6E8A-4147-A177-3AD203B41FA5}">
                      <a16:colId xmlns:a16="http://schemas.microsoft.com/office/drawing/2014/main" val="3115731750"/>
                    </a:ext>
                  </a:extLst>
                </a:gridCol>
                <a:gridCol w="1500160">
                  <a:extLst>
                    <a:ext uri="{9D8B030D-6E8A-4147-A177-3AD203B41FA5}">
                      <a16:colId xmlns:a16="http://schemas.microsoft.com/office/drawing/2014/main" val="1014206318"/>
                    </a:ext>
                  </a:extLst>
                </a:gridCol>
              </a:tblGrid>
              <a:tr h="923330">
                <a:tc>
                  <a:txBody>
                    <a:bodyPr/>
                    <a:lstStyle/>
                    <a:p>
                      <a:pPr algn="ctr"/>
                      <a:r>
                        <a:rPr lang="en-US" dirty="0">
                          <a:solidFill>
                            <a:schemeClr val="bg1"/>
                          </a:solidFill>
                        </a:rPr>
                        <a:t>Source Quality</a:t>
                      </a:r>
                    </a:p>
                  </a:txBody>
                  <a:tcPr>
                    <a:solidFill>
                      <a:schemeClr val="accent1">
                        <a:lumMod val="75000"/>
                      </a:schemeClr>
                    </a:solidFill>
                  </a:tcPr>
                </a:tc>
                <a:tc>
                  <a:txBody>
                    <a:bodyPr/>
                    <a:lstStyle/>
                    <a:p>
                      <a:pPr algn="ctr"/>
                      <a:r>
                        <a:rPr lang="en-US" dirty="0">
                          <a:solidFill>
                            <a:schemeClr val="bg1"/>
                          </a:solidFill>
                        </a:rPr>
                        <a:t>Intelligence Gaps</a:t>
                      </a:r>
                    </a:p>
                  </a:txBody>
                  <a:tcPr>
                    <a:solidFill>
                      <a:schemeClr val="accent1">
                        <a:lumMod val="75000"/>
                      </a:schemeClr>
                    </a:solidFill>
                  </a:tcPr>
                </a:tc>
                <a:tc>
                  <a:txBody>
                    <a:bodyPr/>
                    <a:lstStyle/>
                    <a:p>
                      <a:pPr algn="ctr"/>
                      <a:r>
                        <a:rPr lang="en-US" dirty="0">
                          <a:solidFill>
                            <a:schemeClr val="bg1"/>
                          </a:solidFill>
                        </a:rPr>
                        <a:t>Assumptions</a:t>
                      </a:r>
                    </a:p>
                  </a:txBody>
                  <a:tcPr>
                    <a:solidFill>
                      <a:schemeClr val="accent1">
                        <a:lumMod val="75000"/>
                      </a:schemeClr>
                    </a:solidFill>
                  </a:tcPr>
                </a:tc>
                <a:tc>
                  <a:txBody>
                    <a:bodyPr/>
                    <a:lstStyle/>
                    <a:p>
                      <a:pPr algn="ctr"/>
                      <a:r>
                        <a:rPr lang="en-US" dirty="0">
                          <a:solidFill>
                            <a:schemeClr val="bg1"/>
                          </a:solidFill>
                        </a:rPr>
                        <a:t>Alternatives</a:t>
                      </a:r>
                    </a:p>
                  </a:txBody>
                  <a:tcPr>
                    <a:solidFill>
                      <a:schemeClr val="accent1">
                        <a:lumMod val="75000"/>
                      </a:schemeClr>
                    </a:solidFill>
                  </a:tcPr>
                </a:tc>
                <a:extLst>
                  <a:ext uri="{0D108BD9-81ED-4DB2-BD59-A6C34878D82A}">
                    <a16:rowId xmlns:a16="http://schemas.microsoft.com/office/drawing/2014/main" val="1672010235"/>
                  </a:ext>
                </a:extLst>
              </a:tr>
            </a:tbl>
          </a:graphicData>
        </a:graphic>
      </p:graphicFrame>
      <p:sp>
        <p:nvSpPr>
          <p:cNvPr id="12" name="TextBox 11">
            <a:extLst>
              <a:ext uri="{FF2B5EF4-FFF2-40B4-BE49-F238E27FC236}">
                <a16:creationId xmlns:a16="http://schemas.microsoft.com/office/drawing/2014/main" id="{EE0F6483-D247-BFFC-3D04-5EAFAC9EF889}"/>
              </a:ext>
            </a:extLst>
          </p:cNvPr>
          <p:cNvSpPr txBox="1"/>
          <p:nvPr/>
        </p:nvSpPr>
        <p:spPr>
          <a:xfrm>
            <a:off x="5984681" y="2204636"/>
            <a:ext cx="1771763" cy="369332"/>
          </a:xfrm>
          <a:prstGeom prst="rect">
            <a:avLst/>
          </a:prstGeom>
          <a:noFill/>
        </p:spPr>
        <p:txBody>
          <a:bodyPr wrap="square" rtlCol="0">
            <a:spAutoFit/>
          </a:bodyPr>
          <a:lstStyle/>
          <a:p>
            <a:r>
              <a:rPr lang="en-US" dirty="0"/>
              <a:t>Consider: </a:t>
            </a:r>
          </a:p>
        </p:txBody>
      </p:sp>
      <p:sp>
        <p:nvSpPr>
          <p:cNvPr id="14" name="TextBox 13">
            <a:extLst>
              <a:ext uri="{FF2B5EF4-FFF2-40B4-BE49-F238E27FC236}">
                <a16:creationId xmlns:a16="http://schemas.microsoft.com/office/drawing/2014/main" id="{87DFF176-2217-4EF1-9FD2-74F4C1052DD3}"/>
              </a:ext>
            </a:extLst>
          </p:cNvPr>
          <p:cNvSpPr txBox="1"/>
          <p:nvPr/>
        </p:nvSpPr>
        <p:spPr>
          <a:xfrm>
            <a:off x="6133424" y="4006305"/>
            <a:ext cx="5738540" cy="2585323"/>
          </a:xfrm>
          <a:prstGeom prst="rect">
            <a:avLst/>
          </a:prstGeom>
          <a:noFill/>
        </p:spPr>
        <p:txBody>
          <a:bodyPr wrap="square" rtlCol="0">
            <a:spAutoFit/>
          </a:bodyPr>
          <a:lstStyle/>
          <a:p>
            <a:r>
              <a:rPr lang="en-US" sz="1600" dirty="0"/>
              <a:t>E</a:t>
            </a:r>
            <a:r>
              <a:rPr lang="en-US" dirty="0"/>
              <a:t>xample: I have high confidence in my assessment that Germany will dominate play if it can use its midfielders to push forward because the assessment is based on highly credible and corroborated expert sources and technical observations of Germany’s game play (</a:t>
            </a:r>
            <a:r>
              <a:rPr lang="en-US" b="1" dirty="0">
                <a:solidFill>
                  <a:srgbClr val="C00000"/>
                </a:solidFill>
              </a:rPr>
              <a:t>source quality</a:t>
            </a:r>
            <a:r>
              <a:rPr lang="en-US" dirty="0"/>
              <a:t>).  While Germany may change its game play before the match, it is unlikely because it the team has not changed its pattern of play in the last three seasons. (</a:t>
            </a:r>
            <a:r>
              <a:rPr lang="en-US" b="1" dirty="0">
                <a:solidFill>
                  <a:srgbClr val="C00000"/>
                </a:solidFill>
              </a:rPr>
              <a:t>Alternatives</a:t>
            </a:r>
            <a:r>
              <a:rPr lang="en-US" dirty="0"/>
              <a:t>)</a:t>
            </a:r>
          </a:p>
        </p:txBody>
      </p:sp>
    </p:spTree>
    <p:extLst>
      <p:ext uri="{BB962C8B-B14F-4D97-AF65-F5344CB8AC3E}">
        <p14:creationId xmlns:p14="http://schemas.microsoft.com/office/powerpoint/2010/main" val="1854241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5E39A-7D6A-F5F8-8D26-C58B31934708}"/>
            </a:ext>
          </a:extLst>
        </p:cNvPr>
        <p:cNvGrpSpPr/>
        <p:nvPr/>
      </p:nvGrpSpPr>
      <p:grpSpPr>
        <a:xfrm>
          <a:off x="0" y="0"/>
          <a:ext cx="0" cy="0"/>
          <a:chOff x="0" y="0"/>
          <a:chExt cx="0" cy="0"/>
        </a:xfrm>
      </p:grpSpPr>
      <p:pic>
        <p:nvPicPr>
          <p:cNvPr id="3" name="Graphic 2" descr="Badge Question Mark outline">
            <a:extLst>
              <a:ext uri="{FF2B5EF4-FFF2-40B4-BE49-F238E27FC236}">
                <a16:creationId xmlns:a16="http://schemas.microsoft.com/office/drawing/2014/main" id="{075745B7-929B-316B-D45E-B094E5DB55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36381640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de9faa6-9fe1-49b3-9a08-227a296b54a6}" enabled="1" method="Privileged" siteId="{66d73691-ea97-48b1-95d5-e94f0a46b878}" contentBits="0" removed="0"/>
</clbl:labelList>
</file>

<file path=docProps/app.xml><?xml version="1.0" encoding="utf-8"?>
<Properties xmlns="http://schemas.openxmlformats.org/officeDocument/2006/extended-properties" xmlns:vt="http://schemas.openxmlformats.org/officeDocument/2006/docPropsVTypes">
  <TotalTime>682</TotalTime>
  <Words>2828</Words>
  <Application>Microsoft Office PowerPoint</Application>
  <PresentationFormat>Widescreen</PresentationFormat>
  <Paragraphs>325</Paragraphs>
  <Slides>18</Slides>
  <Notes>10</Notes>
  <HiddenSlides>5</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Aptos</vt:lpstr>
      <vt:lpstr>Aptos Display</vt:lpstr>
      <vt:lpstr>Aptos Narrow</vt:lpstr>
      <vt:lpstr>Arial</vt:lpstr>
      <vt:lpstr>Calibri</vt:lpstr>
      <vt:lpstr>SegoeCondensed</vt:lpstr>
      <vt:lpstr>SegoeCondensed-Bold</vt:lpstr>
      <vt:lpstr>Wingdings-Regular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Booz Allen Hamilton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Rebecca [GBR]</dc:creator>
  <cp:lastModifiedBy>Kelly, Rebecca [GBR]</cp:lastModifiedBy>
  <cp:revision>12</cp:revision>
  <dcterms:created xsi:type="dcterms:W3CDTF">2025-08-24T15:03:28Z</dcterms:created>
  <dcterms:modified xsi:type="dcterms:W3CDTF">2025-09-03T19:52:49Z</dcterms:modified>
</cp:coreProperties>
</file>