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62" r:id="rId6"/>
    <p:sldId id="259" r:id="rId7"/>
    <p:sldId id="260" r:id="rId8"/>
    <p:sldId id="263" r:id="rId9"/>
    <p:sldId id="261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6A806-2269-49A0-9931-5D64B33582B3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3E22D-DEE1-4428-BA14-B1C52F297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46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3E22D-DEE1-4428-BA14-B1C52F2971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88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human mind sometimes sees what it expects to see and can overlook the</a:t>
            </a:r>
          </a:p>
          <a:p>
            <a:r>
              <a:rPr lang="en-US" dirty="0"/>
              <a:t>unexpected. Identification of indicators creates an awareness that prepares the mind</a:t>
            </a:r>
          </a:p>
          <a:p>
            <a:r>
              <a:rPr lang="en-US" dirty="0"/>
              <a:t>to recognize early signs of significant change. Change often happens so gradually</a:t>
            </a:r>
          </a:p>
          <a:p>
            <a:r>
              <a:rPr lang="en-US" dirty="0"/>
              <a:t>that analysts do not see it, or they rationalize it as not being of fundamental</a:t>
            </a:r>
          </a:p>
          <a:p>
            <a:r>
              <a:rPr lang="en-US" dirty="0"/>
              <a:t>importance until it is too obvious to ignore. Once analysts take a position on an</a:t>
            </a:r>
          </a:p>
          <a:p>
            <a:r>
              <a:rPr lang="en-US" dirty="0"/>
              <a:t>issue, they can be reluctant to change their minds in response to new evidence.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B77DE0-F9AD-40CB-B30B-A3ED64ECF9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15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A1A-77B5-C365-3489-CB0F4E94E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A26E2-5A68-F654-81A7-D5B5E7583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81035-27B9-4285-7D96-B627FED6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CAF6-AE4E-B217-5E91-9222E2518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42AAE-9091-FD1F-A4AA-65E1BC0F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2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2D19-8DD9-A41C-939D-4D6960D4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31D5E-03A7-C74C-ECD3-2E785AF9F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4C1CB-1DD6-2497-7E78-B2CE1E65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2E315-A31A-BDAD-87CD-86578397A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D64AE-025D-B052-0B62-598A4244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14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962D-D72A-7749-2BC8-25E141473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0E8E7-4488-E710-9067-0B70A5297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95A63-7C1D-C314-5D05-D239B48A0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69890-4310-5C5E-0CE9-4127EAE5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7499B-FCFC-775E-F36B-416C3E00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865A-4850-00F6-C302-7F9EFD5E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94C88-80A2-3AEB-5FD8-C07EC7BA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1F7CF-9502-5887-8234-582156034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4EEFE-8FAF-FFDF-54E2-DF09EFE74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16529-BFDD-A7A4-F5E3-0F6A4DAB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A3D4E-F8CB-E67B-83AB-53D41DB56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5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3EA0-298F-1539-1CDD-3BB2EC1BB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CBC1F-A513-8758-95F0-DDAEB65B7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AB287-A07F-9496-B3D8-F29F77615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C8B35-D332-B8E2-8664-91C75DF9C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652DF-B948-0F85-29FB-ADA7FAACA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F6CD74-EB7C-E2C6-622C-522192F3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FBBD7D-5571-0F3A-0573-3CACA2AB2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5EF647-F146-051B-F726-675C9EE0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8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C0DA1-2F6C-CBA7-682D-FC2CC28E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9ECB4-F340-C397-D4A3-DCCC0917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81160-09EF-E776-7952-4147C593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F49DBF-916C-B9BF-5F52-B96AAC0E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C93890-FD56-938B-8018-3B957D57F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831335-B88B-2A62-934B-2BFE616D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6D46F-5C67-DC4B-135E-A5F0F01D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9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E683-A5F1-772D-23F3-8E6392CC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81CD2-128E-D565-CC1A-951221E1F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1ECB5-4242-5617-0D50-5C91BF51B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55930-1C55-2C38-3CE8-C1A55E53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5CD8C-902E-1355-C2C8-0B31E333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91CBC-E392-20F0-5FA4-796D8016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3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40A6-5A6A-9C1A-BC9E-C599BDA13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04F3DE-19B6-17EB-7F5E-04550DD27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C239A-2253-DBF6-66DB-C60872313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979E1-B754-CD13-E4EC-EA26E92FA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2FD4D-C7C0-3791-DE40-3E00C8AB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FAE14-744C-E6B6-99E1-D66D45E8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9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1384-3F71-BAA4-DE25-D7975A74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78899-C3DD-3DE6-571C-6F4A279EF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D9658-7389-A220-4360-665206562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0AEE1-0714-8511-F1D7-67E2ED85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F4130-26B1-8610-3B43-5426BD74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429EEC-B93E-DCEC-2E88-06B5EF052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7DAEFD-2057-4250-9DFB-CC73D48C6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57F9F-9C37-73C8-0361-F17B2FF8C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24B6E-2C9B-FCE2-C5FF-9576A5F86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B52BD-6FF3-C371-6831-C21E4858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63C5-5CA6-F517-45C4-2751D9D28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385D1-AC10-1B53-BCF5-DF3DB197D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5E43A-E58A-84BA-4CEB-2246B1B9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9234-D79C-E9EE-7744-F8E45FF0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004C5-D42C-D610-D860-3C5C8C56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68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2397D-C1E6-4F48-9C72-5B78A793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A2C1F-0230-0628-59C3-2E318ADCF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32FEF-DF28-DC43-8100-12D40D17D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2722-B4AF-313C-3E7E-11708A7E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C63FC-06B8-39DF-1343-F28DC1C8F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53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FC370-6119-6055-778F-FA3B63FC7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A66C8-29AE-9DBB-E4D5-32B7A2D59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62ADD-531F-8928-D255-85B9C41A6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DB147-12C8-77E4-8BB1-63F7E159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D2F4F-C9DF-85C9-F2D4-D66558C3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59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1080-4A7B-4024-9735-6E74292B6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C1025-A53C-7EBB-E978-DC7B70437D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D76D9-52FE-CFA3-545C-D58F3040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AC528-6CED-7DAC-6F11-02F3F560C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DDA3E-14C4-5557-50A8-27CF6995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0AE94-7796-BD30-BF4F-CD786B50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46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C238-4A0F-EAAD-0890-AD78FCEE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FF3D0-2434-BD79-3D9A-B3FE70544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9C73E-A305-6212-BC0D-788F20AB3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243706-667D-9527-234C-A7928B4EB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D5E43F-5F55-FB3C-2991-3A0AC054A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E7F47A-F0B6-4C5B-7174-2A5C791C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55698E-D41C-20F8-D5F5-9FB1AB71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C2DC34-8516-286F-0464-279A30BD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34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F4472-50CE-19E9-6C00-394582A1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CDE8E8-8C80-5293-0A5A-64A621F8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0B14B-E157-FEEE-7AF2-5A4A69D8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C3F69-450C-5C63-6CDA-76FC87BE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05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EEBF0-73C2-B570-B787-21B8BD362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85C8B-D22F-2CFF-2FD1-3987D441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5A83C-8927-1C48-9FE2-944F0338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79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55F9-513F-4947-9D14-E52301BF9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27F86-FDC9-CFE5-A402-21A00661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42748-A3D2-47AF-D1A6-2E1AAEFCD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541FD-207B-459E-65A2-DC2899CD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B1353-4B98-79EE-F435-FA39C278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86D41-5F78-EF32-EC9A-FD043087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6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2D83C-39BE-6814-DEF1-E5A244A9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6D204-5B39-423E-BF12-7E0A56A2B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8F364-F982-CD1E-9B66-AC2AA55DA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F2E46-29D2-079C-1EA7-F9336CC19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A7430-AF07-3110-C902-2BE0B5B4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BBCEB-6E1E-5931-8432-07465E9AA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48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227C-777C-823D-5606-A0B11990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72EF0-519E-F020-B02C-663358AD4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1CB9E-A2F8-32B0-CF0F-40E45A98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519EE-C130-63CB-FB60-9A3B27BA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D4CA1-8CDB-065B-5F41-48CAD0CC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46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72621D-1F51-0802-6387-247A83184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01A3C-0A32-1968-7076-48992398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9186-D6EB-B4EA-395E-0042840E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D5FF2-1ACF-F860-048F-63B53A4C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37B1D-5872-57E4-063F-97A7399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9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A6901-E0F9-061B-3119-CA5213D7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456BF-55E7-68A2-4C14-99320F345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DF1AC-BDA9-4DBF-80F4-F5CD3D234B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AAF13F-7F30-408E-9BBE-66FB54A72D8A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0733C-C5CD-8993-AD6C-415162083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A7094-F456-769F-3CFD-A0C293DA0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B3764-40AE-4CDD-8EEC-8355FFABA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791B24-5681-9385-5F56-FA098D2BA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72388-7B0E-C782-6CAD-0710A8E5B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FA09C-96DD-5DD4-1219-062290B4D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2B764-EC28-1185-03FB-5C7EFE534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013F0-E1FC-7DB7-4C6A-97CAD5EB8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482D9-399C-7270-912D-2A6E97FBE0BD}"/>
              </a:ext>
            </a:extLst>
          </p:cNvPr>
          <p:cNvSpPr txBox="1"/>
          <p:nvPr/>
        </p:nvSpPr>
        <p:spPr>
          <a:xfrm>
            <a:off x="8115300" y="1562669"/>
            <a:ext cx="3389515" cy="238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Warning</a:t>
            </a:r>
          </a:p>
        </p:txBody>
      </p:sp>
      <p:pic>
        <p:nvPicPr>
          <p:cNvPr id="5" name="Picture 4" descr="Icon&#10;&#10;AI-generated content may be incorrect.">
            <a:extLst>
              <a:ext uri="{FF2B5EF4-FFF2-40B4-BE49-F238E27FC236}">
                <a16:creationId xmlns:a16="http://schemas.microsoft.com/office/drawing/2014/main" id="{64AAF2B4-0C4D-714D-F66B-982DD4DC59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3" r="1837"/>
          <a:stretch>
            <a:fillRect/>
          </a:stretch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5114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E1ACE1-C41A-4F31-5450-D21F8B2A8D59}"/>
              </a:ext>
            </a:extLst>
          </p:cNvPr>
          <p:cNvSpPr txBox="1"/>
          <p:nvPr/>
        </p:nvSpPr>
        <p:spPr>
          <a:xfrm>
            <a:off x="1666240" y="386080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What is Warning?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4A900-5F38-07DE-7091-FB7BBFF469A4}"/>
              </a:ext>
            </a:extLst>
          </p:cNvPr>
          <p:cNvSpPr txBox="1"/>
          <p:nvPr/>
        </p:nvSpPr>
        <p:spPr>
          <a:xfrm>
            <a:off x="411480" y="1524000"/>
            <a:ext cx="51866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A </a:t>
            </a:r>
            <a:r>
              <a:rPr lang="en-US" sz="2800" b="0" i="1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distinct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communication</a:t>
            </a:r>
            <a:r>
              <a:rPr lang="en-US" sz="2800" b="0" i="1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8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to a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decision maker </a:t>
            </a:r>
            <a:r>
              <a:rPr lang="en-US" sz="28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about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threats</a:t>
            </a:r>
            <a:r>
              <a:rPr lang="en-US" sz="2800" b="0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r>
              <a:rPr lang="en-US" sz="28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against a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country, or all</a:t>
            </a:r>
            <a:r>
              <a:rPr lang="en-US" sz="2800" b="1" i="1" dirty="0">
                <a:solidFill>
                  <a:srgbClr val="C00000"/>
                </a:solidFill>
                <a:latin typeface="Aptos" panose="020B0004020202020204" pitchFamily="34" charset="0"/>
              </a:rPr>
              <a:t>ied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r>
              <a:rPr lang="en-US" sz="28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security, military, political, information, or economic interests. The message should be given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in sufficient time </a:t>
            </a:r>
            <a:r>
              <a:rPr lang="en-US" sz="2800" b="0" i="1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to provide the decision maker </a:t>
            </a:r>
            <a:r>
              <a:rPr lang="en-US" sz="2800" b="1" i="1" u="none" strike="noStrike" baseline="0" dirty="0">
                <a:solidFill>
                  <a:srgbClr val="C00000"/>
                </a:solidFill>
                <a:latin typeface="Aptos" panose="020B0004020202020204" pitchFamily="34" charset="0"/>
              </a:rPr>
              <a:t>opportunities to avoid or mitigate the impact of the threat.</a:t>
            </a:r>
            <a:endParaRPr lang="en-US" sz="28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C41A2-4AEC-86F6-3E62-5E73E0CF4A9A}"/>
              </a:ext>
            </a:extLst>
          </p:cNvPr>
          <p:cNvSpPr txBox="1"/>
          <p:nvPr/>
        </p:nvSpPr>
        <p:spPr>
          <a:xfrm>
            <a:off x="7051040" y="1524000"/>
            <a:ext cx="4947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Future based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Probabilities and possibilities-based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Analysis of Alternatives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Vulnerabilities and Opportunities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AB6A81-8E67-8240-1214-749B85E15BF3}"/>
              </a:ext>
            </a:extLst>
          </p:cNvPr>
          <p:cNvCxnSpPr/>
          <p:nvPr/>
        </p:nvCxnSpPr>
        <p:spPr>
          <a:xfrm>
            <a:off x="6065520" y="1381760"/>
            <a:ext cx="0" cy="462280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96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B4B075-4C0B-DB44-3EA7-A09821F6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9424"/>
            <a:ext cx="12192000" cy="69806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3490E1-1882-8671-00DE-C5B330BD8A28}"/>
              </a:ext>
            </a:extLst>
          </p:cNvPr>
          <p:cNvSpPr txBox="1"/>
          <p:nvPr/>
        </p:nvSpPr>
        <p:spPr>
          <a:xfrm>
            <a:off x="772160" y="1751617"/>
            <a:ext cx="107594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An attack on NATO member or conflict that could require the employment of NATO allied forces and capabilities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u="none" strike="noStrike" baseline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Political or economic instability or failed or failing states whose collapse or failure could trigger employment of NATO forces and capabilities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u="none" strike="noStrike" baseline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Terrorist, political, economic, military, technological, energy, environmental, societal or other developments that could influence the development and implementation of NATO defense policy, operational or contingency plans and force 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DAF9A-54EC-5C5E-B7C0-5EE0E621F0A2}"/>
              </a:ext>
            </a:extLst>
          </p:cNvPr>
          <p:cNvSpPr txBox="1"/>
          <p:nvPr/>
        </p:nvSpPr>
        <p:spPr>
          <a:xfrm>
            <a:off x="1981200" y="670560"/>
            <a:ext cx="7741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Threats to Warn About</a:t>
            </a:r>
          </a:p>
        </p:txBody>
      </p:sp>
    </p:spTree>
    <p:extLst>
      <p:ext uri="{BB962C8B-B14F-4D97-AF65-F5344CB8AC3E}">
        <p14:creationId xmlns:p14="http://schemas.microsoft.com/office/powerpoint/2010/main" val="70988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3E9EFE-6187-519D-3CBA-A60052EEF79D}"/>
              </a:ext>
            </a:extLst>
          </p:cNvPr>
          <p:cNvSpPr txBox="1"/>
          <p:nvPr/>
        </p:nvSpPr>
        <p:spPr>
          <a:xfrm>
            <a:off x="5887720" y="42433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Enduring Warning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A5D17-B500-0E30-F3D6-3CA431E9A42B}"/>
              </a:ext>
            </a:extLst>
          </p:cNvPr>
          <p:cNvSpPr txBox="1"/>
          <p:nvPr/>
        </p:nvSpPr>
        <p:spPr>
          <a:xfrm>
            <a:off x="518160" y="1411238"/>
            <a:ext cx="498856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Range of threats from potential to well characterized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May not be well understood at first and uncertainty is usually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Collection on emerging concerns may be austere or of questionable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Can become enduring warning problems or they can be dismissed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90130F-C669-FA1F-623C-397722F00C55}"/>
              </a:ext>
            </a:extLst>
          </p:cNvPr>
          <p:cNvSpPr txBox="1"/>
          <p:nvPr/>
        </p:nvSpPr>
        <p:spPr>
          <a:xfrm>
            <a:off x="6309360" y="1411238"/>
            <a:ext cx="539496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Well known and clearly defined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Recognized and established as high priority threats that NATO forces need to respond to should the situation warrant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Intelligence resources dedicated to enduring problems are more substantial and often better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Monitored on a regular basis using an indicator-based methodology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050ECD-C9FD-4B30-4574-7CEC2B312FB2}"/>
              </a:ext>
            </a:extLst>
          </p:cNvPr>
          <p:cNvSpPr txBox="1"/>
          <p:nvPr/>
        </p:nvSpPr>
        <p:spPr>
          <a:xfrm>
            <a:off x="-50800" y="40969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Emerging Warning</a:t>
            </a:r>
          </a:p>
        </p:txBody>
      </p:sp>
    </p:spTree>
    <p:extLst>
      <p:ext uri="{BB962C8B-B14F-4D97-AF65-F5344CB8AC3E}">
        <p14:creationId xmlns:p14="http://schemas.microsoft.com/office/powerpoint/2010/main" val="285380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A744D-6357-ABA1-865C-7CC6442C9C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1" t="4787"/>
          <a:stretch/>
        </p:blipFill>
        <p:spPr>
          <a:xfrm>
            <a:off x="528320" y="1238069"/>
            <a:ext cx="5531598" cy="51057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C1F35F-E805-1ACB-E4D6-3BABD13B1CB2}"/>
              </a:ext>
            </a:extLst>
          </p:cNvPr>
          <p:cNvSpPr txBox="1"/>
          <p:nvPr/>
        </p:nvSpPr>
        <p:spPr>
          <a:xfrm>
            <a:off x="1645921" y="119847"/>
            <a:ext cx="850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Threat Probability and Impact Spectrum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14058-7656-8BF1-8F41-351816AF8ADD}"/>
              </a:ext>
            </a:extLst>
          </p:cNvPr>
          <p:cNvSpPr txBox="1"/>
          <p:nvPr/>
        </p:nvSpPr>
        <p:spPr>
          <a:xfrm>
            <a:off x="6228080" y="1238069"/>
            <a:ext cx="5059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Which quadrants should we be worried about?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FA6324-373B-DE56-62A9-7B017565A5F2}"/>
              </a:ext>
            </a:extLst>
          </p:cNvPr>
          <p:cNvSpPr txBox="1"/>
          <p:nvPr/>
        </p:nvSpPr>
        <p:spPr>
          <a:xfrm>
            <a:off x="6380480" y="2467177"/>
            <a:ext cx="5283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High Impact/High Probability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Requires constant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High level of collection and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F9CECE-144A-4C16-AF63-5688C37D0A02}"/>
              </a:ext>
            </a:extLst>
          </p:cNvPr>
          <p:cNvSpPr txBox="1"/>
          <p:nvPr/>
        </p:nvSpPr>
        <p:spPr>
          <a:xfrm>
            <a:off x="6380480" y="4065660"/>
            <a:ext cx="5872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High Impact/Low Probability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Monitored regularly for changes in probability and 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Greatest danger for surprise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AA111B-E474-4F47-CA46-9FBE75B8663F}"/>
              </a:ext>
            </a:extLst>
          </p:cNvPr>
          <p:cNvSpPr/>
          <p:nvPr/>
        </p:nvSpPr>
        <p:spPr>
          <a:xfrm>
            <a:off x="3464560" y="2062480"/>
            <a:ext cx="1767840" cy="108712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E3B594-3359-68BE-F511-0E686B07F5BC}"/>
              </a:ext>
            </a:extLst>
          </p:cNvPr>
          <p:cNvSpPr/>
          <p:nvPr/>
        </p:nvSpPr>
        <p:spPr>
          <a:xfrm>
            <a:off x="995680" y="2062480"/>
            <a:ext cx="1767840" cy="108712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5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32F699-7E86-D159-D7F7-7AC465FAA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44099"/>
              </p:ext>
            </p:extLst>
          </p:nvPr>
        </p:nvGraphicFramePr>
        <p:xfrm>
          <a:off x="1117600" y="1451186"/>
          <a:ext cx="10363200" cy="3200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3509303417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1612720473"/>
                    </a:ext>
                  </a:extLst>
                </a:gridCol>
              </a:tblGrid>
              <a:tr h="682145">
                <a:tc>
                  <a:txBody>
                    <a:bodyPr/>
                    <a:lstStyle/>
                    <a:p>
                      <a:r>
                        <a:rPr lang="en-US" sz="3200" b="0" dirty="0"/>
                        <a:t>Strategic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/>
                        <a:t>Months to years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13379"/>
                  </a:ext>
                </a:extLst>
              </a:tr>
              <a:tr h="682145">
                <a:tc>
                  <a:txBody>
                    <a:bodyPr/>
                    <a:lstStyle/>
                    <a:p>
                      <a:r>
                        <a:rPr lang="en-US" sz="3200" b="0" dirty="0"/>
                        <a:t>Operational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/>
                        <a:t>Weeks to months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09727"/>
                  </a:ext>
                </a:extLst>
              </a:tr>
              <a:tr h="682145">
                <a:tc>
                  <a:txBody>
                    <a:bodyPr/>
                    <a:lstStyle/>
                    <a:p>
                      <a:r>
                        <a:rPr lang="en-US" sz="3200" b="0" dirty="0"/>
                        <a:t>Tactical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/>
                        <a:t>Days to weeks</a:t>
                      </a:r>
                    </a:p>
                    <a:p>
                      <a:endParaRPr lang="en-US" sz="3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4978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7C083F3-C856-79C7-F417-A0828C61BB66}"/>
              </a:ext>
            </a:extLst>
          </p:cNvPr>
          <p:cNvSpPr txBox="1"/>
          <p:nvPr/>
        </p:nvSpPr>
        <p:spPr>
          <a:xfrm>
            <a:off x="1259840" y="286174"/>
            <a:ext cx="935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Type of Warning and Timeframe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1DCD9-C55E-1481-A0EB-B9F2C894807D}"/>
              </a:ext>
            </a:extLst>
          </p:cNvPr>
          <p:cNvSpPr txBox="1"/>
          <p:nvPr/>
        </p:nvSpPr>
        <p:spPr>
          <a:xfrm>
            <a:off x="756920" y="5496560"/>
            <a:ext cx="1036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Do these types and timeframes influence how you warn?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EF483-2FDE-2417-2A0E-D689A4491094}"/>
              </a:ext>
            </a:extLst>
          </p:cNvPr>
          <p:cNvSpPr/>
          <p:nvPr/>
        </p:nvSpPr>
        <p:spPr>
          <a:xfrm>
            <a:off x="1117600" y="2489200"/>
            <a:ext cx="10363200" cy="216238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34B5D1-DF5F-B8AF-CC7C-A045349632F0}"/>
              </a:ext>
            </a:extLst>
          </p:cNvPr>
          <p:cNvSpPr txBox="1"/>
          <p:nvPr/>
        </p:nvSpPr>
        <p:spPr>
          <a:xfrm>
            <a:off x="914400" y="518160"/>
            <a:ext cx="1036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How do these factors influence how you warn?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B8AB05-5E40-3EC8-46B3-5321022CDA42}"/>
              </a:ext>
            </a:extLst>
          </p:cNvPr>
          <p:cNvSpPr txBox="1"/>
          <p:nvPr/>
        </p:nvSpPr>
        <p:spPr>
          <a:xfrm>
            <a:off x="1579880" y="2349510"/>
            <a:ext cx="401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Enduring V. Emerging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4033B1-6832-7E25-D0DD-3BCEF8E955D8}"/>
              </a:ext>
            </a:extLst>
          </p:cNvPr>
          <p:cNvSpPr txBox="1"/>
          <p:nvPr/>
        </p:nvSpPr>
        <p:spPr>
          <a:xfrm>
            <a:off x="5593080" y="2598003"/>
            <a:ext cx="60960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High Impact/High Probability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V. 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High Impact/Low Probability</a:t>
            </a:r>
          </a:p>
          <a:p>
            <a:pPr algn="ctr"/>
            <a:endParaRPr lang="en-US" sz="1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06BFC-D7CD-0910-DE21-A9C2657D51D4}"/>
              </a:ext>
            </a:extLst>
          </p:cNvPr>
          <p:cNvSpPr txBox="1"/>
          <p:nvPr/>
        </p:nvSpPr>
        <p:spPr>
          <a:xfrm>
            <a:off x="1168400" y="3428999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Timeframe</a:t>
            </a:r>
          </a:p>
        </p:txBody>
      </p:sp>
    </p:spTree>
    <p:extLst>
      <p:ext uri="{BB962C8B-B14F-4D97-AF65-F5344CB8AC3E}">
        <p14:creationId xmlns:p14="http://schemas.microsoft.com/office/powerpoint/2010/main" val="196664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FED7BA-AB93-F959-7B9A-59F41EBB0238}"/>
              </a:ext>
            </a:extLst>
          </p:cNvPr>
          <p:cNvSpPr txBox="1"/>
          <p:nvPr/>
        </p:nvSpPr>
        <p:spPr>
          <a:xfrm>
            <a:off x="1889760" y="355600"/>
            <a:ext cx="8544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Who are you warning?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FC3799-8E53-97D5-07B8-812DB5C5F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2" y="1731687"/>
            <a:ext cx="3168002" cy="40172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0F54C7-357B-73B6-ECEF-D59D1594E4A4}"/>
              </a:ext>
            </a:extLst>
          </p:cNvPr>
          <p:cNvSpPr txBox="1"/>
          <p:nvPr/>
        </p:nvSpPr>
        <p:spPr>
          <a:xfrm>
            <a:off x="4803503" y="2209074"/>
            <a:ext cx="6019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Decision making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How they process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Biases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Interests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8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B0A48A-6D34-A3D7-0DB5-5F227D2957D2}"/>
              </a:ext>
            </a:extLst>
          </p:cNvPr>
          <p:cNvSpPr txBox="1"/>
          <p:nvPr/>
        </p:nvSpPr>
        <p:spPr>
          <a:xfrm>
            <a:off x="457202" y="1624654"/>
            <a:ext cx="78693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Signposts and Indicators provide an objective baseline for tracking events and help achieve the following: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Detect and monitor changes over time.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Evaluate competing hypotheses or scenarios.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Identify and drive collection opportunities.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Consider various paths a situation could follow.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Substantiate emerging viewpoints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Overcomes expertise bias.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Helps decision makers track future developments Builds a more concrete case for the analytic conclusions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8C9146-D216-8A82-62D5-1665BDF3604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874655" cy="1243584"/>
          </a:xfrm>
          <a:prstGeom prst="rect">
            <a:avLst/>
          </a:prstGeom>
        </p:spPr>
      </p:pic>
      <p:pic>
        <p:nvPicPr>
          <p:cNvPr id="3" name="Graphic 2" descr="Badge Tick1 with solid fill">
            <a:extLst>
              <a:ext uri="{FF2B5EF4-FFF2-40B4-BE49-F238E27FC236}">
                <a16:creationId xmlns:a16="http://schemas.microsoft.com/office/drawing/2014/main" id="{520AD4E1-1B3B-8207-2C06-82239BEF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3362" y="-25360"/>
            <a:ext cx="1459192" cy="1459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A1C74D-63F1-1F2F-4453-2EFCDB05CCB8}"/>
              </a:ext>
            </a:extLst>
          </p:cNvPr>
          <p:cNvSpPr txBox="1"/>
          <p:nvPr/>
        </p:nvSpPr>
        <p:spPr>
          <a:xfrm>
            <a:off x="1628383" y="381070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Why Do Use Signposts and Indicators?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2E347E-27D0-3C80-984B-63B292898217}"/>
              </a:ext>
            </a:extLst>
          </p:cNvPr>
          <p:cNvGrpSpPr/>
          <p:nvPr/>
        </p:nvGrpSpPr>
        <p:grpSpPr>
          <a:xfrm>
            <a:off x="8530045" y="2757387"/>
            <a:ext cx="3148149" cy="2479696"/>
            <a:chOff x="7998048" y="2326646"/>
            <a:chExt cx="3488590" cy="29666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BEF22D-821E-18C0-B529-C587EB374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8048" y="2326646"/>
              <a:ext cx="3488590" cy="296660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81AB205-9E42-9B01-E0AA-388F26058A48}"/>
                </a:ext>
              </a:extLst>
            </p:cNvPr>
            <p:cNvSpPr/>
            <p:nvPr/>
          </p:nvSpPr>
          <p:spPr>
            <a:xfrm rot="21237473">
              <a:off x="9373718" y="4270411"/>
              <a:ext cx="1739431" cy="49913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50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66d73691-ea97-48b1-95d5-e94f0a46b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513</Words>
  <Application>Microsoft Office PowerPoint</Application>
  <PresentationFormat>Widescreen</PresentationFormat>
  <Paragraphs>80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Booz Allen Hamilton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Kelly, Rebecca [GBR]</dc:creator>
  <cp:lastModifiedBy>Kelly, Rebecca [GBR]</cp:lastModifiedBy>
  <cp:revision>1</cp:revision>
  <dcterms:created xsi:type="dcterms:W3CDTF">2025-09-03T18:25:21Z</dcterms:created>
  <dcterms:modified xsi:type="dcterms:W3CDTF">2025-09-03T19:48:27Z</dcterms:modified>
</cp:coreProperties>
</file>