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1" r:id="rId4"/>
    <p:sldId id="264" r:id="rId5"/>
    <p:sldId id="259" r:id="rId6"/>
    <p:sldId id="263" r:id="rId7"/>
    <p:sldId id="262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0E7FE-73E0-4FB5-9CE3-583D10559F1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19-6438-4990-A6D3-9252F99DF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66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CIA.gov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19-6438-4990-A6D3-9252F99DFD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0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from exercise requirements.  Graphics </a:t>
            </a:r>
            <a:r>
              <a:rPr lang="en-US"/>
              <a:t>from PowerPoint </a:t>
            </a:r>
            <a:r>
              <a:rPr lang="en-US" dirty="0"/>
              <a:t>(UNCLASS)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19-6438-4990-A6D3-9252F99DFD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28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sng" dirty="0">
                <a:solidFill>
                  <a:srgbClr val="000000"/>
                </a:solidFill>
                <a:effectLst/>
                <a:latin typeface="Pin Sans"/>
              </a:rPr>
              <a:t>Comic: twitpic.com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19-6438-4990-A6D3-9252F99DFD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61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from class content and exercise timetable (UNCLASS)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19-6438-4990-A6D3-9252F99DFD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9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https://mnmmath.wordpress.com/2016/08/23/melting-ice-on-day-three/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19-6438-4990-A6D3-9252F99DFD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03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19-6438-4990-A6D3-9252F99DFD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48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822E5-90CE-B469-4DB0-F4B6CE72E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D8317-0D35-5A8B-5106-0D96A02AF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A919A-7A5E-4F69-09F8-2181A85DD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60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B597D-1C55-3842-9324-0C9AD5109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FA9E3-A0B6-7002-441D-205148CC3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B3F40-A95F-6EDA-B6AB-C7A4F60C6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DB106-1672-D1FF-76A5-9FB9EE729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0D90D-1F93-0853-36EF-276DB34CC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4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87637-4B0A-9B2E-85B0-3DAB25981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BF4D23-3B50-BD68-D254-255A6238A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186A6-4EC1-A765-8406-B5BDF3D07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0AE9F-9E63-4B7A-71CF-FADA0DF14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59108-7D96-FD04-6F95-107465E99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18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BFAA8-B6AA-8DE1-1AB5-3D1834422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71DBB-65B5-7654-537A-134C7E900B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45214-0F58-ADA7-643F-8CBB6ED5B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3DC0F6-212A-5E9C-3B4F-B1D17918B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2F9DF-9C60-F2CB-837A-5C617F50D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28A31-6DB8-0B53-2BB4-003507396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4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17ADE-FDDE-3E31-4E06-C10D4D3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A3620-B341-003A-8D62-2CE59FB86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3BF404-EA90-88FE-80C5-EFC126CD1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89325C-EDCE-5ED2-A034-26F789B3AB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F56398-FC9F-CD3D-0BA2-9C86808267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E5AC31-34C6-FD7C-F8D4-B8F63C7E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7CB182-CC97-B35D-1560-58996B300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B48B6D-9509-9954-1A5B-508EDF50C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8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53E7A-7A79-302F-D3D6-FB7E6AF44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191B0B-6501-7D85-845A-E63DD250F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B71700-CCE2-1D09-07C9-4E639FDB7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6F94B-7549-23A3-8AC6-75243D7F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80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1E954C-FFC8-039C-D987-901E146B2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682543-5967-7C53-5E93-D1D8D105D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E6F2A-FB73-D2BC-F530-D86082DDD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416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5A29A-2E15-EAB8-2512-BE80A9FE7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C6F6A-79E7-1A20-88F0-917E4150B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005F2-46C0-A72E-E9FB-EA5BC5C26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DAA63F-A6E9-7805-5041-37668DBBF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E1FAB-F2B5-BB9B-94D4-5CB8973B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D3BF5-F884-1128-571D-D3D17B0AC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UMINT LL and BP CoI">
            <a:extLst>
              <a:ext uri="{FF2B5EF4-FFF2-40B4-BE49-F238E27FC236}">
                <a16:creationId xmlns:a16="http://schemas.microsoft.com/office/drawing/2014/main" id="{07589F6F-67D0-8CF8-A489-15133C1DC2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3205" y="324037"/>
            <a:ext cx="1060824" cy="108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2F7376-5AE1-D43C-4AEC-9B4F963187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5033" y="136525"/>
            <a:ext cx="1457064" cy="145706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B56E5D-FA96-C56D-A8D8-0A20C32AAB9C}"/>
              </a:ext>
            </a:extLst>
          </p:cNvPr>
          <p:cNvCxnSpPr>
            <a:cxnSpLocks/>
          </p:cNvCxnSpPr>
          <p:nvPr userDrawn="1"/>
        </p:nvCxnSpPr>
        <p:spPr>
          <a:xfrm>
            <a:off x="1914497" y="835240"/>
            <a:ext cx="87274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912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635EB-44D9-B13D-1141-633C17772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91A83C-70EB-D8A5-D121-8F9EF2D952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12868-4CB3-BD38-974A-11A27D580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57029C-8915-CAEA-68AA-FF02DB002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5B184B-76C0-A7EF-F085-C34E0D53E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0B886-B11E-2E6A-4E37-F2DAB38E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40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AEDE8-D0B9-B86A-C96C-AC232D32A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A881E-7DC3-CB16-8ED6-D6E8F5BED2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103B1-99B3-B5CB-F4A7-972646AB6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87BF4-421B-86FB-160D-A4BE04A77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8EA8B-EB67-7B7D-42D6-2BC3F286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8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8681D3-15C9-578F-3E42-EF4B54A8A1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9A336-02B8-D4BF-CED4-923BD8C99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02403-C522-262B-7C05-6A8EB338F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59DF8-1C19-7FB1-8E5C-29FC815D0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A8D13-8B5C-DB07-C197-8C7D8EB2E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17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3F6440-3F34-3C5A-C2FB-779C1A2BA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FE994-071E-C7C1-ED0A-471D4A59A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7074F-5D88-0BFD-A555-D0E548C72B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82283D-8DB1-4D03-9131-680A89F8594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404F3-2CAC-2392-7455-B9EE5C420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17998-FCA9-8A8D-87A1-2D5B5C4A5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C845FB-C726-4509-AF69-3A5E492BC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84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19F6160-E271-3F10-AB3B-0D665432B7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4326" y="0"/>
            <a:ext cx="5342999" cy="6858000"/>
          </a:xfrm>
          <a:prstGeom prst="rect">
            <a:avLst/>
          </a:prstGeom>
        </p:spPr>
      </p:pic>
      <p:sp>
        <p:nvSpPr>
          <p:cNvPr id="5" name="AutoShape 4" descr="Image result for NATO Logo">
            <a:extLst>
              <a:ext uri="{FF2B5EF4-FFF2-40B4-BE49-F238E27FC236}">
                <a16:creationId xmlns:a16="http://schemas.microsoft.com/office/drawing/2014/main" id="{43BD5122-C676-050A-1D99-C2084E8C03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NATO Logo">
            <a:extLst>
              <a:ext uri="{FF2B5EF4-FFF2-40B4-BE49-F238E27FC236}">
                <a16:creationId xmlns:a16="http://schemas.microsoft.com/office/drawing/2014/main" id="{4689E3E9-8CED-9092-47E0-9620B2B315B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6400800" y="929640"/>
            <a:ext cx="2804160" cy="280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Image result for NATO Logo">
            <a:extLst>
              <a:ext uri="{FF2B5EF4-FFF2-40B4-BE49-F238E27FC236}">
                <a16:creationId xmlns:a16="http://schemas.microsoft.com/office/drawing/2014/main" id="{AFA23073-E6F5-A992-7F14-7FD8B09A8F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13280" y="3429000"/>
            <a:ext cx="4287520" cy="428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Image result for Nato Logo White Backround">
            <a:extLst>
              <a:ext uri="{FF2B5EF4-FFF2-40B4-BE49-F238E27FC236}">
                <a16:creationId xmlns:a16="http://schemas.microsoft.com/office/drawing/2014/main" id="{1A53F463-119F-64AB-C4DF-0707141AFA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0" descr="See related image detail. NATO">
            <a:extLst>
              <a:ext uri="{FF2B5EF4-FFF2-40B4-BE49-F238E27FC236}">
                <a16:creationId xmlns:a16="http://schemas.microsoft.com/office/drawing/2014/main" id="{BB7752D0-AF4B-D5F9-28E0-780E8C6A47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700CEC2-C059-16DA-58E2-E6565CA27073}"/>
              </a:ext>
            </a:extLst>
          </p:cNvPr>
          <p:cNvCxnSpPr/>
          <p:nvPr/>
        </p:nvCxnSpPr>
        <p:spPr>
          <a:xfrm>
            <a:off x="3378200" y="3708400"/>
            <a:ext cx="60452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14C5F41-4C3E-4A4F-32F2-6B06813AAB94}"/>
              </a:ext>
            </a:extLst>
          </p:cNvPr>
          <p:cNvSpPr txBox="1"/>
          <p:nvPr/>
        </p:nvSpPr>
        <p:spPr>
          <a:xfrm>
            <a:off x="5755178" y="169614"/>
            <a:ext cx="56743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NATO STEADFAST INTEREST 25-2</a:t>
            </a:r>
          </a:p>
          <a:p>
            <a:endParaRPr lang="en-US" sz="4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4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9" name="Picture 2" descr="HUMINT LL and BP CoI">
            <a:extLst>
              <a:ext uri="{FF2B5EF4-FFF2-40B4-BE49-F238E27FC236}">
                <a16:creationId xmlns:a16="http://schemas.microsoft.com/office/drawing/2014/main" id="{896120EB-FBE8-D5E4-E351-CD1EC13E6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153" y="2339235"/>
            <a:ext cx="1536252" cy="156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64F928-26B5-E24F-AC19-F4702A423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1519" y="2119387"/>
            <a:ext cx="1926959" cy="19269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E1F03D-ECBC-FEE7-30A1-5E0DDB57BC6E}"/>
              </a:ext>
            </a:extLst>
          </p:cNvPr>
          <p:cNvSpPr txBox="1"/>
          <p:nvPr/>
        </p:nvSpPr>
        <p:spPr>
          <a:xfrm>
            <a:off x="4875553" y="4448630"/>
            <a:ext cx="770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4">
                    <a:lumMod val="75000"/>
                  </a:schemeClr>
                </a:solidFill>
              </a:rPr>
              <a:t>Analytic Tradecraft Instruction</a:t>
            </a:r>
          </a:p>
          <a:p>
            <a:pPr algn="ctr"/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3-5 September 2025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03446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17D11-52E0-B819-0E3B-3FFC8F499599}"/>
              </a:ext>
            </a:extLst>
          </p:cNvPr>
          <p:cNvSpPr txBox="1"/>
          <p:nvPr/>
        </p:nvSpPr>
        <p:spPr>
          <a:xfrm>
            <a:off x="844128" y="234679"/>
            <a:ext cx="4977976" cy="1454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Learning Goals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5A3F6F-030A-E25C-EB07-3201589A8B2C}"/>
              </a:ext>
            </a:extLst>
          </p:cNvPr>
          <p:cNvSpPr txBox="1"/>
          <p:nvPr/>
        </p:nvSpPr>
        <p:spPr>
          <a:xfrm>
            <a:off x="590671" y="1830286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Students will be able to incorporate basic analytic tradecraft into a warning product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Students will be able to apply several structured analytic techniques to a warning problem that will add rigor to their analysis.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Students will be able to structure a logical argument and compose a basic warning product.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What is your goal for our days together?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Graphic 8" descr="Classroom">
            <a:extLst>
              <a:ext uri="{FF2B5EF4-FFF2-40B4-BE49-F238E27FC236}">
                <a16:creationId xmlns:a16="http://schemas.microsoft.com/office/drawing/2014/main" id="{3AA75FE8-45A0-499E-57BC-9AEF5013F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4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8202FD-35D7-4085-897F-D8F76DA72259}"/>
              </a:ext>
            </a:extLst>
          </p:cNvPr>
          <p:cNvSpPr txBox="1"/>
          <p:nvPr/>
        </p:nvSpPr>
        <p:spPr>
          <a:xfrm>
            <a:off x="3310602" y="-145421"/>
            <a:ext cx="4977976" cy="992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Clas</a:t>
            </a:r>
            <a:r>
              <a:rPr lang="en-US" sz="4400" b="1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 Expectations</a:t>
            </a:r>
            <a:endParaRPr lang="en-US" sz="4400" b="1" kern="12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497B2C-67FE-46F8-AC36-76828D18BB19}"/>
              </a:ext>
            </a:extLst>
          </p:cNvPr>
          <p:cNvSpPr txBox="1"/>
          <p:nvPr/>
        </p:nvSpPr>
        <p:spPr>
          <a:xfrm>
            <a:off x="239519" y="847121"/>
            <a:ext cx="7758650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</a:rPr>
              <a:t>Individual and Group Exercises:</a:t>
            </a:r>
          </a:p>
          <a:p>
            <a:pPr marL="7429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Fully Participate in exercises.  They will prepare you for assignments.</a:t>
            </a:r>
          </a:p>
          <a:p>
            <a:pPr marL="57150" lvl="1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</a:rPr>
              <a:t> 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</a:rPr>
              <a:t>Assignments:</a:t>
            </a:r>
          </a:p>
          <a:p>
            <a:pPr marL="7429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Short Warning Intelligence Summary that includes your main analytic judgment for the STEADFAST INTEREST scenario</a:t>
            </a:r>
          </a:p>
          <a:p>
            <a:pPr marL="2857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  <a:p>
            <a:pPr marL="7429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Five to Seven Minute Briefing on the indicators of your main assessment for STEADFAST INTEREST J2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2"/>
              </a:solidFill>
            </a:endParaRP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</a:rPr>
              <a:t>Parking Lot: </a:t>
            </a:r>
          </a:p>
          <a:p>
            <a:pPr marL="7429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Interesting, but tangential Ideas</a:t>
            </a:r>
          </a:p>
          <a:p>
            <a:pPr marL="7429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Questions</a:t>
            </a:r>
          </a:p>
          <a:p>
            <a:pPr lvl="1"/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D1E4EA-A412-4746-B2FC-563B017AE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88578" y="968853"/>
            <a:ext cx="3663903" cy="52690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01640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alculus formula">
            <a:extLst>
              <a:ext uri="{FF2B5EF4-FFF2-40B4-BE49-F238E27FC236}">
                <a16:creationId xmlns:a16="http://schemas.microsoft.com/office/drawing/2014/main" id="{60A81CC4-DC76-DC6A-EE8D-2C5CD3DBE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>
            <a:fillRect/>
          </a:stretch>
        </p:blipFill>
        <p:spPr>
          <a:xfrm>
            <a:off x="0" y="0"/>
            <a:ext cx="6585857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CB339-EEC2-4D7E-F8F0-17D9D3DBD8BE}"/>
              </a:ext>
            </a:extLst>
          </p:cNvPr>
          <p:cNvSpPr txBox="1"/>
          <p:nvPr/>
        </p:nvSpPr>
        <p:spPr>
          <a:xfrm>
            <a:off x="456916" y="359228"/>
            <a:ext cx="3623075" cy="8599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Class Rules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734D1A-BCC9-DA5C-FF1D-2F27B2D37EAA}"/>
              </a:ext>
            </a:extLst>
          </p:cNvPr>
          <p:cNvSpPr txBox="1"/>
          <p:nvPr/>
        </p:nvSpPr>
        <p:spPr>
          <a:xfrm>
            <a:off x="7119257" y="566057"/>
            <a:ext cx="4343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</a:rPr>
              <a:t>Be Respectful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3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</a:rPr>
              <a:t>Participate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3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</a:rPr>
              <a:t>No Rank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3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</a:rPr>
              <a:t>No Dumb Questions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3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</a:rPr>
              <a:t>Vegas Rules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3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</a:rPr>
              <a:t>Mind the time</a:t>
            </a:r>
          </a:p>
        </p:txBody>
      </p:sp>
    </p:spTree>
    <p:extLst>
      <p:ext uri="{BB962C8B-B14F-4D97-AF65-F5344CB8AC3E}">
        <p14:creationId xmlns:p14="http://schemas.microsoft.com/office/powerpoint/2010/main" val="163377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F04D9661-247F-BE7C-1490-E0BDBB584A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01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66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E24954-63F1-22C1-E370-FC36BDBF79F4}"/>
              </a:ext>
            </a:extLst>
          </p:cNvPr>
          <p:cNvSpPr txBox="1"/>
          <p:nvPr/>
        </p:nvSpPr>
        <p:spPr>
          <a:xfrm>
            <a:off x="1905000" y="119744"/>
            <a:ext cx="7881258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 Football Example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BECCCCE0-1112-2AFE-03C1-E74CEA1D47BD}"/>
              </a:ext>
            </a:extLst>
          </p:cNvPr>
          <p:cNvSpPr txBox="1">
            <a:spLocks/>
          </p:cNvSpPr>
          <p:nvPr/>
        </p:nvSpPr>
        <p:spPr>
          <a:xfrm>
            <a:off x="102630" y="1541639"/>
            <a:ext cx="4959226" cy="1600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Germany V. England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2A984F-F893-F078-ABE1-DFCE4D7CB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55" y="2483722"/>
            <a:ext cx="3636873" cy="36368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AF67D4-33FF-720D-5563-C443B4B77D56}"/>
              </a:ext>
            </a:extLst>
          </p:cNvPr>
          <p:cNvSpPr txBox="1"/>
          <p:nvPr/>
        </p:nvSpPr>
        <p:spPr>
          <a:xfrm>
            <a:off x="4498656" y="2657234"/>
            <a:ext cx="643863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You are going to have to help fill in details.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Simulates country V. Country of exercise scenario</a:t>
            </a:r>
          </a:p>
          <a:p>
            <a:endParaRPr lang="en-US" sz="2800" dirty="0">
              <a:solidFill>
                <a:schemeClr val="tx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Simple and short.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A1685F-B1DD-4BE8-A427-7C00E3AC08CD}"/>
              </a:ext>
            </a:extLst>
          </p:cNvPr>
          <p:cNvSpPr txBox="1"/>
          <p:nvPr/>
        </p:nvSpPr>
        <p:spPr>
          <a:xfrm>
            <a:off x="5061856" y="1145472"/>
            <a:ext cx="4724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accent4">
                    <a:lumMod val="75000"/>
                  </a:schemeClr>
                </a:solidFill>
              </a:rPr>
              <a:t>Football is universal…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5C4782-F0CB-72B3-7858-5E276EAB0527}"/>
              </a:ext>
            </a:extLst>
          </p:cNvPr>
          <p:cNvSpPr txBox="1"/>
          <p:nvPr/>
        </p:nvSpPr>
        <p:spPr>
          <a:xfrm>
            <a:off x="5458924" y="169081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3600" dirty="0">
                <a:solidFill>
                  <a:schemeClr val="accent4">
                    <a:lumMod val="75000"/>
                  </a:schemeClr>
                </a:solidFill>
              </a:rPr>
              <a:t>…except for Americans</a:t>
            </a:r>
          </a:p>
        </p:txBody>
      </p:sp>
    </p:spTree>
    <p:extLst>
      <p:ext uri="{BB962C8B-B14F-4D97-AF65-F5344CB8AC3E}">
        <p14:creationId xmlns:p14="http://schemas.microsoft.com/office/powerpoint/2010/main" val="3247970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838604-69B1-4898-A1F5-2D2A5FF5A363}"/>
              </a:ext>
            </a:extLst>
          </p:cNvPr>
          <p:cNvSpPr txBox="1"/>
          <p:nvPr/>
        </p:nvSpPr>
        <p:spPr>
          <a:xfrm>
            <a:off x="3334665" y="0"/>
            <a:ext cx="4977976" cy="992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Getting to Know 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D02C26-DC8E-4A16-81C2-DCC78817C39D}"/>
              </a:ext>
            </a:extLst>
          </p:cNvPr>
          <p:cNvSpPr txBox="1"/>
          <p:nvPr/>
        </p:nvSpPr>
        <p:spPr>
          <a:xfrm>
            <a:off x="421473" y="1582340"/>
            <a:ext cx="683356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</a:rPr>
              <a:t>Name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</a:rPr>
              <a:t>Country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</a:rPr>
              <a:t>Organization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</a:rPr>
              <a:t>Experience</a:t>
            </a:r>
            <a:endParaRPr lang="en-US" sz="3600" b="0" i="0" dirty="0">
              <a:solidFill>
                <a:srgbClr val="2B3151"/>
              </a:solidFill>
              <a:effectLst/>
              <a:latin typeface="inheri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</a:rPr>
              <a:t>What is the oddest job you ever had?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85ED4D-59EE-43DB-8DD4-E17C91D7B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463" y="757990"/>
            <a:ext cx="3743478" cy="500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98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0A5131-9C1E-431B-99A5-59BA401FB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233592"/>
              </p:ext>
            </p:extLst>
          </p:nvPr>
        </p:nvGraphicFramePr>
        <p:xfrm>
          <a:off x="0" y="0"/>
          <a:ext cx="12192000" cy="7025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1906">
                  <a:extLst>
                    <a:ext uri="{9D8B030D-6E8A-4147-A177-3AD203B41FA5}">
                      <a16:colId xmlns:a16="http://schemas.microsoft.com/office/drawing/2014/main" val="1253896990"/>
                    </a:ext>
                  </a:extLst>
                </a:gridCol>
                <a:gridCol w="4294094">
                  <a:extLst>
                    <a:ext uri="{9D8B030D-6E8A-4147-A177-3AD203B41FA5}">
                      <a16:colId xmlns:a16="http://schemas.microsoft.com/office/drawing/2014/main" val="380466119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66631267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717544561"/>
                    </a:ext>
                  </a:extLst>
                </a:gridCol>
              </a:tblGrid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Day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Day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Day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505889"/>
                  </a:ext>
                </a:extLst>
              </a:tr>
              <a:tr h="339271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dirty="0">
                          <a:solidFill>
                            <a:srgbClr val="0F172A"/>
                          </a:solidFill>
                          <a:effectLst/>
                        </a:rPr>
                        <a:t>0800-0900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Intro &amp; Icebreaker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Review  and Questions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Review, &amp; Questions, Day 3 set 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555705"/>
                  </a:ext>
                </a:extLst>
              </a:tr>
              <a:tr h="319866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dirty="0">
                          <a:solidFill>
                            <a:srgbClr val="0F172A"/>
                          </a:solidFill>
                          <a:effectLst/>
                        </a:rPr>
                        <a:t>0900-1000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Warning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Group Exercise:  Swot Matrix and Briefing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Individual Exercise: Write a  HUMINT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357571"/>
                  </a:ext>
                </a:extLst>
              </a:tr>
              <a:tr h="384638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>
                          <a:solidFill>
                            <a:srgbClr val="0F172A"/>
                          </a:solidFill>
                          <a:effectLst/>
                        </a:rPr>
                        <a:t>1000-1010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i="1" dirty="0">
                          <a:solidFill>
                            <a:srgbClr val="0F172A"/>
                          </a:solidFill>
                          <a:effectLst/>
                        </a:rPr>
                        <a:t>Break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dirty="0">
                          <a:solidFill>
                            <a:srgbClr val="0F172A"/>
                          </a:solidFill>
                          <a:effectLst/>
                        </a:rPr>
                        <a:t>Break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i="1" dirty="0">
                          <a:solidFill>
                            <a:srgbClr val="0F172A"/>
                          </a:solidFill>
                          <a:effectLst/>
                        </a:rPr>
                        <a:t>Break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811478"/>
                  </a:ext>
                </a:extLst>
              </a:tr>
              <a:tr h="590494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>
                          <a:solidFill>
                            <a:srgbClr val="0F172A"/>
                          </a:solidFill>
                          <a:effectLst/>
                        </a:rPr>
                        <a:t>1010-1110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F172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Tradecraft basics:  Sourcing, Uncertainty 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F172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Thought Models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F172A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Group Exercise: 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Brainstorm 3 Hypotheses </a:t>
                      </a:r>
                    </a:p>
                    <a:p>
                      <a:pPr marL="285750" indent="-285750" algn="l" fontAlgn="base" latinLnBrk="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5 Minute Group  Presentations</a:t>
                      </a:r>
                    </a:p>
                    <a:p>
                      <a:pPr marL="285750" indent="-285750" algn="l" fontAlgn="base" latinLnBrk="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Gallery Walk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Individual Exercise: Write an Intelligence Summary</a:t>
                      </a:r>
                    </a:p>
                    <a:p>
                      <a:pPr algn="l" fontAlgn="base" latinLnBrk="0"/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  <a:p>
                      <a:pPr algn="l" fontAlgn="base" latinLnBrk="0"/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  <a:p>
                      <a:pPr algn="l" fontAlgn="base" latinLnBrk="0"/>
                      <a:r>
                        <a:rPr lang="en-US" sz="1400" b="0" i="1" dirty="0">
                          <a:solidFill>
                            <a:srgbClr val="0F172A"/>
                          </a:solidFill>
                          <a:effectLst/>
                        </a:rPr>
                        <a:t>Provide Written Product for Review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67961"/>
                  </a:ext>
                </a:extLst>
              </a:tr>
              <a:tr h="538492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>
                          <a:solidFill>
                            <a:srgbClr val="0F172A"/>
                          </a:solidFill>
                          <a:effectLst/>
                        </a:rPr>
                        <a:t>1110-1200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1182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Hypothesis Creation and </a:t>
                      </a:r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Hypothesis Testing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F172A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 fontAlgn="base" latinLnBrk="0"/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957217"/>
                  </a:ext>
                </a:extLst>
              </a:tr>
              <a:tr h="367402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>
                          <a:solidFill>
                            <a:srgbClr val="0F172A"/>
                          </a:solidFill>
                          <a:effectLst/>
                        </a:rPr>
                        <a:t>1200-1300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i="1" dirty="0">
                          <a:solidFill>
                            <a:srgbClr val="0F172A"/>
                          </a:solidFill>
                          <a:effectLst/>
                        </a:rPr>
                        <a:t>Lunch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dirty="0">
                          <a:solidFill>
                            <a:srgbClr val="0F172A"/>
                          </a:solidFill>
                          <a:effectLst/>
                        </a:rPr>
                        <a:t>Lunch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i="1" dirty="0">
                          <a:solidFill>
                            <a:srgbClr val="0F172A"/>
                          </a:solidFill>
                          <a:effectLst/>
                        </a:rPr>
                        <a:t>Lunch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107502"/>
                  </a:ext>
                </a:extLst>
              </a:tr>
              <a:tr h="530312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>
                          <a:solidFill>
                            <a:srgbClr val="0F172A"/>
                          </a:solidFill>
                          <a:effectLst/>
                        </a:rPr>
                        <a:t>1300-1400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SWOT Introduction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Group Exercise: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Hypotheses Testing</a:t>
                      </a:r>
                    </a:p>
                    <a:p>
                      <a:pPr marL="285750" indent="-285750" algn="l" fontAlgn="base" latinLnBrk="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5 Minute Group  Presentations</a:t>
                      </a:r>
                    </a:p>
                    <a:p>
                      <a:pPr marL="285750" indent="-285750" algn="l" fontAlgn="base" latinLnBrk="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Gallery Walk</a:t>
                      </a:r>
                      <a:endParaRPr lang="en-US" sz="1400" b="0" dirty="0">
                        <a:solidFill>
                          <a:srgbClr val="111827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Group Exercise: </a:t>
                      </a:r>
                    </a:p>
                    <a:p>
                      <a:pPr marL="285750" indent="-285750" algn="l" fontAlgn="base" latinLnBrk="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Brief Prep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Review and return written product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273676"/>
                  </a:ext>
                </a:extLst>
              </a:tr>
              <a:tr h="673376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>
                          <a:solidFill>
                            <a:srgbClr val="0F172A"/>
                          </a:solidFill>
                          <a:effectLst/>
                        </a:rPr>
                        <a:t>1400-1500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Indicators and Signposts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9976469"/>
                  </a:ext>
                </a:extLst>
              </a:tr>
              <a:tr h="336295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>
                          <a:solidFill>
                            <a:srgbClr val="0F172A"/>
                          </a:solidFill>
                          <a:effectLst/>
                        </a:rPr>
                        <a:t>1500-1510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dirty="0">
                          <a:solidFill>
                            <a:srgbClr val="0F172A"/>
                          </a:solidFill>
                          <a:effectLst/>
                        </a:rPr>
                        <a:t>Break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dirty="0">
                          <a:solidFill>
                            <a:srgbClr val="0F172A"/>
                          </a:solidFill>
                          <a:effectLst/>
                        </a:rPr>
                        <a:t>Break</a:t>
                      </a: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612089"/>
                  </a:ext>
                </a:extLst>
              </a:tr>
              <a:tr h="444704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>
                          <a:solidFill>
                            <a:srgbClr val="0F172A"/>
                          </a:solidFill>
                          <a:effectLst/>
                        </a:rPr>
                        <a:t>1510-1610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Intelligence Writing and Briefing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Group Exercise: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Brainstorm Signpost and indicators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111827"/>
                          </a:solidFill>
                          <a:effectLst/>
                        </a:rPr>
                        <a:t>Determine diagnostic</a:t>
                      </a:r>
                    </a:p>
                    <a:p>
                      <a:pPr marL="285750" indent="-285750" algn="l" fontAlgn="base" latinLnBrk="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5 Minute Group  Presentations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ase" latinLnBrk="0"/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607532"/>
                  </a:ext>
                </a:extLst>
              </a:tr>
              <a:tr h="1158240"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dirty="0">
                          <a:solidFill>
                            <a:srgbClr val="0F172A"/>
                          </a:solidFill>
                          <a:effectLst/>
                        </a:rPr>
                        <a:t>1610-1700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Individual Exercise:</a:t>
                      </a:r>
                    </a:p>
                    <a:p>
                      <a:pPr algn="l" fontAlgn="base" latinLnBrk="0"/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 Quality of Information Check</a:t>
                      </a:r>
                    </a:p>
                    <a:p>
                      <a:pPr algn="l" fontAlgn="base" latinLnBrk="0"/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 3 Hypotheses,</a:t>
                      </a:r>
                    </a:p>
                    <a:p>
                      <a:pPr algn="l" fontAlgn="base" latinLnBrk="0"/>
                      <a:r>
                        <a:rPr lang="en-US" sz="1400" b="0" dirty="0">
                          <a:solidFill>
                            <a:srgbClr val="0F172A"/>
                          </a:solidFill>
                          <a:effectLst/>
                        </a:rPr>
                        <a:t>SWOT Matrix</a:t>
                      </a:r>
                    </a:p>
                    <a:p>
                      <a:pPr algn="l" fontAlgn="base" latinLnBrk="0"/>
                      <a:endParaRPr lang="en-US" sz="1400" b="0" dirty="0">
                        <a:solidFill>
                          <a:srgbClr val="0F172A"/>
                        </a:solidFill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 defTabSz="914400" rtl="0" eaLnBrk="1" fontAlgn="base" latinLnBrk="0" hangingPunct="1"/>
                      <a:r>
                        <a:rPr lang="en-US" sz="1400" b="0" kern="1200" dirty="0">
                          <a:solidFill>
                            <a:srgbClr val="0F172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Exercise:</a:t>
                      </a:r>
                    </a:p>
                    <a:p>
                      <a:pPr marL="285750" indent="-28575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rgbClr val="0F172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Brief J2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309455"/>
                  </a:ext>
                </a:extLst>
              </a:tr>
              <a:tr h="570885">
                <a:tc>
                  <a:txBody>
                    <a:bodyPr/>
                    <a:lstStyle/>
                    <a:p>
                      <a:r>
                        <a:rPr lang="en-US" sz="1400" dirty="0"/>
                        <a:t>1700-1800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Instructor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/>
                        <a:t>Instructor Available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74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201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de9faa6-9fe1-49b3-9a08-227a296b54a6}" enabled="1" method="Privileged" siteId="{66d73691-ea97-48b1-95d5-e94f0a46b87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335</TotalTime>
  <Words>414</Words>
  <Application>Microsoft Office PowerPoint</Application>
  <PresentationFormat>Widescreen</PresentationFormat>
  <Paragraphs>125</Paragraphs>
  <Slides>8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inherit</vt:lpstr>
      <vt:lpstr>Pin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Booz Allen Hamilton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Kelly, Rebecca [GBR]</dc:creator>
  <cp:lastModifiedBy>Kelly, Rebecca [GBR]</cp:lastModifiedBy>
  <cp:revision>21</cp:revision>
  <dcterms:created xsi:type="dcterms:W3CDTF">2025-08-21T07:14:23Z</dcterms:created>
  <dcterms:modified xsi:type="dcterms:W3CDTF">2025-09-03T20:35:55Z</dcterms:modified>
</cp:coreProperties>
</file>